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315" r:id="rId10"/>
    <p:sldId id="265" r:id="rId11"/>
    <p:sldId id="266" r:id="rId12"/>
    <p:sldId id="267" r:id="rId13"/>
    <p:sldId id="268" r:id="rId14"/>
    <p:sldId id="269" r:id="rId15"/>
    <p:sldId id="292" r:id="rId16"/>
    <p:sldId id="270" r:id="rId17"/>
    <p:sldId id="271" r:id="rId18"/>
    <p:sldId id="272" r:id="rId19"/>
    <p:sldId id="273" r:id="rId20"/>
    <p:sldId id="291" r:id="rId21"/>
    <p:sldId id="312" r:id="rId22"/>
    <p:sldId id="294" r:id="rId23"/>
    <p:sldId id="297"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276" r:id="rId37"/>
    <p:sldId id="295" r:id="rId38"/>
    <p:sldId id="313" r:id="rId39"/>
    <p:sldId id="298" r:id="rId40"/>
    <p:sldId id="314" r:id="rId41"/>
    <p:sldId id="318" r:id="rId42"/>
    <p:sldId id="319" r:id="rId43"/>
    <p:sldId id="316" r:id="rId44"/>
    <p:sldId id="317" r:id="rId45"/>
    <p:sldId id="289" r:id="rId46"/>
    <p:sldId id="290" r:id="rId47"/>
  </p:sldIdLst>
  <p:sldSz cx="9144000" cy="5143500" type="screen16x9"/>
  <p:notesSz cx="6858000" cy="9144000"/>
  <p:embeddedFontLst>
    <p:embeddedFont>
      <p:font typeface="PT Sans" panose="020B0604020202020204" charset="0"/>
      <p:regular r:id="rId49"/>
      <p:bold r:id="rId50"/>
      <p:italic r:id="rId51"/>
      <p:boldItalic r:id="rId52"/>
    </p:embeddedFont>
    <p:embeddedFont>
      <p:font typeface="Century Gothic" panose="020B0502020202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gE7HcSSOxBXWMGKIE0RQiH6din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45757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5689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4861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53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3171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156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592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972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694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845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663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43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980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9284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2297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315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29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837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301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0131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757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488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1455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0445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23665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7"/>
          <p:cNvSpPr txBox="1">
            <a:spLocks noGrp="1"/>
          </p:cNvSpPr>
          <p:nvPr>
            <p:ph type="ctrTitle"/>
          </p:nvPr>
        </p:nvSpPr>
        <p:spPr>
          <a:xfrm>
            <a:off x="866216" y="1085850"/>
            <a:ext cx="6619244" cy="249718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7"/>
          <p:cNvSpPr txBox="1">
            <a:spLocks noGrp="1"/>
          </p:cNvSpPr>
          <p:nvPr>
            <p:ph type="subTitle" idx="1"/>
          </p:nvPr>
        </p:nvSpPr>
        <p:spPr>
          <a:xfrm>
            <a:off x="866216" y="3583035"/>
            <a:ext cx="6619244" cy="646065"/>
          </a:xfrm>
          <a:prstGeom prst="rect">
            <a:avLst/>
          </a:prstGeom>
          <a:noFill/>
          <a:ln>
            <a:noFill/>
          </a:ln>
        </p:spPr>
        <p:txBody>
          <a:bodyPr spcFirstLastPara="1" wrap="square" lIns="91425" tIns="45700" rIns="91425" bIns="45700" anchor="t" anchorCtr="0">
            <a:normAutofit/>
          </a:bodyPr>
          <a:lstStyle>
            <a:lvl1pPr lvl="0" algn="l">
              <a:spcBef>
                <a:spcPts val="750"/>
              </a:spcBef>
              <a:spcAft>
                <a:spcPts val="0"/>
              </a:spcAft>
              <a:buSzPts val="1200"/>
              <a:buNone/>
              <a:defRPr cap="none">
                <a:solidFill>
                  <a:srgbClr val="86D1D8"/>
                </a:solidFill>
              </a:defRPr>
            </a:lvl1pPr>
            <a:lvl2pPr lvl="1" algn="ctr">
              <a:spcBef>
                <a:spcPts val="750"/>
              </a:spcBef>
              <a:spcAft>
                <a:spcPts val="0"/>
              </a:spcAft>
              <a:buSzPts val="1080"/>
              <a:buNone/>
              <a:defRPr>
                <a:solidFill>
                  <a:schemeClr val="lt1"/>
                </a:solidFill>
              </a:defRPr>
            </a:lvl2pPr>
            <a:lvl3pPr lvl="2" algn="ctr">
              <a:spcBef>
                <a:spcPts val="750"/>
              </a:spcBef>
              <a:spcAft>
                <a:spcPts val="0"/>
              </a:spcAft>
              <a:buSzPts val="960"/>
              <a:buNone/>
              <a:defRPr>
                <a:solidFill>
                  <a:schemeClr val="lt1"/>
                </a:solidFill>
              </a:defRPr>
            </a:lvl3pPr>
            <a:lvl4pPr lvl="3" algn="ctr">
              <a:spcBef>
                <a:spcPts val="750"/>
              </a:spcBef>
              <a:spcAft>
                <a:spcPts val="0"/>
              </a:spcAft>
              <a:buSzPts val="840"/>
              <a:buNone/>
              <a:defRPr>
                <a:solidFill>
                  <a:schemeClr val="lt1"/>
                </a:solidFill>
              </a:defRPr>
            </a:lvl4pPr>
            <a:lvl5pPr lvl="4" algn="ctr">
              <a:spcBef>
                <a:spcPts val="750"/>
              </a:spcBef>
              <a:spcAft>
                <a:spcPts val="0"/>
              </a:spcAft>
              <a:buSzPts val="840"/>
              <a:buNone/>
              <a:defRPr>
                <a:solidFill>
                  <a:schemeClr val="lt1"/>
                </a:solidFill>
              </a:defRPr>
            </a:lvl5pPr>
            <a:lvl6pPr lvl="5" algn="ctr">
              <a:spcBef>
                <a:spcPts val="750"/>
              </a:spcBef>
              <a:spcAft>
                <a:spcPts val="0"/>
              </a:spcAft>
              <a:buSzPts val="840"/>
              <a:buNone/>
              <a:defRPr>
                <a:solidFill>
                  <a:schemeClr val="lt1"/>
                </a:solidFill>
              </a:defRPr>
            </a:lvl6pPr>
            <a:lvl7pPr lvl="6" algn="ctr">
              <a:spcBef>
                <a:spcPts val="750"/>
              </a:spcBef>
              <a:spcAft>
                <a:spcPts val="0"/>
              </a:spcAft>
              <a:buSzPts val="840"/>
              <a:buNone/>
              <a:defRPr>
                <a:solidFill>
                  <a:schemeClr val="lt1"/>
                </a:solidFill>
              </a:defRPr>
            </a:lvl7pPr>
            <a:lvl8pPr lvl="7" algn="ctr">
              <a:spcBef>
                <a:spcPts val="750"/>
              </a:spcBef>
              <a:spcAft>
                <a:spcPts val="0"/>
              </a:spcAft>
              <a:buSzPts val="840"/>
              <a:buNone/>
              <a:defRPr>
                <a:solidFill>
                  <a:schemeClr val="lt1"/>
                </a:solidFill>
              </a:defRPr>
            </a:lvl8pPr>
            <a:lvl9pPr lvl="8" algn="ctr">
              <a:spcBef>
                <a:spcPts val="750"/>
              </a:spcBef>
              <a:spcAft>
                <a:spcPts val="0"/>
              </a:spcAft>
              <a:buSzPts val="840"/>
              <a:buNone/>
              <a:defRPr>
                <a:solidFill>
                  <a:schemeClr val="lt1"/>
                </a:solidFill>
              </a:defRPr>
            </a:lvl9pPr>
          </a:lstStyle>
          <a:p>
            <a:endParaRPr/>
          </a:p>
        </p:txBody>
      </p:sp>
      <p:sp>
        <p:nvSpPr>
          <p:cNvPr id="20" name="Google Shape;20;p37"/>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7"/>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7"/>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48"/>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body" idx="1"/>
          </p:nvPr>
        </p:nvSpPr>
        <p:spPr>
          <a:xfrm>
            <a:off x="827485" y="1545432"/>
            <a:ext cx="3297254" cy="3146822"/>
          </a:xfrm>
          <a:prstGeom prst="rect">
            <a:avLst/>
          </a:prstGeom>
          <a:noFill/>
          <a:ln>
            <a:noFill/>
          </a:ln>
        </p:spPr>
        <p:txBody>
          <a:bodyPr spcFirstLastPara="1" wrap="square" lIns="91425" tIns="45700" rIns="91425" bIns="45700" anchor="t" anchorCtr="0">
            <a:norm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78" name="Google Shape;78;p48"/>
          <p:cNvSpPr txBox="1">
            <a:spLocks noGrp="1"/>
          </p:cNvSpPr>
          <p:nvPr>
            <p:ph type="body" idx="2"/>
          </p:nvPr>
        </p:nvSpPr>
        <p:spPr>
          <a:xfrm>
            <a:off x="4240870" y="1542069"/>
            <a:ext cx="3297256" cy="3150184"/>
          </a:xfrm>
          <a:prstGeom prst="rect">
            <a:avLst/>
          </a:prstGeom>
          <a:noFill/>
          <a:ln>
            <a:noFill/>
          </a:ln>
        </p:spPr>
        <p:txBody>
          <a:bodyPr spcFirstLastPara="1" wrap="square" lIns="91425" tIns="45700" rIns="91425" bIns="45700" anchor="t" anchorCtr="0">
            <a:norm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79" name="Google Shape;79;p48"/>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8"/>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8"/>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2"/>
        <p:cNvGrpSpPr/>
        <p:nvPr/>
      </p:nvGrpSpPr>
      <p:grpSpPr>
        <a:xfrm>
          <a:off x="0" y="0"/>
          <a:ext cx="0" cy="0"/>
          <a:chOff x="0" y="0"/>
          <a:chExt cx="0" cy="0"/>
        </a:xfrm>
      </p:grpSpPr>
      <p:sp>
        <p:nvSpPr>
          <p:cNvPr id="83" name="Google Shape;83;p49"/>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15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9"/>
          <p:cNvSpPr txBox="1">
            <a:spLocks noGrp="1"/>
          </p:cNvSpPr>
          <p:nvPr>
            <p:ph type="body" idx="1"/>
          </p:nvPr>
        </p:nvSpPr>
        <p:spPr>
          <a:xfrm>
            <a:off x="827485" y="1428750"/>
            <a:ext cx="329725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85" name="Google Shape;85;p49"/>
          <p:cNvSpPr txBox="1">
            <a:spLocks noGrp="1"/>
          </p:cNvSpPr>
          <p:nvPr>
            <p:ph type="body" idx="2"/>
          </p:nvPr>
        </p:nvSpPr>
        <p:spPr>
          <a:xfrm>
            <a:off x="827485" y="1885950"/>
            <a:ext cx="3297254" cy="2806304"/>
          </a:xfrm>
          <a:prstGeom prst="rect">
            <a:avLst/>
          </a:prstGeom>
          <a:noFill/>
          <a:ln>
            <a:noFill/>
          </a:ln>
        </p:spPr>
        <p:txBody>
          <a:bodyPr spcFirstLastPara="1" wrap="square" lIns="91425" tIns="45700" rIns="91425" bIns="45700" anchor="t" anchorCtr="0">
            <a:norm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86" name="Google Shape;86;p49"/>
          <p:cNvSpPr txBox="1">
            <a:spLocks noGrp="1"/>
          </p:cNvSpPr>
          <p:nvPr>
            <p:ph type="body" idx="3"/>
          </p:nvPr>
        </p:nvSpPr>
        <p:spPr>
          <a:xfrm>
            <a:off x="4240872" y="1428750"/>
            <a:ext cx="329725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87" name="Google Shape;87;p49"/>
          <p:cNvSpPr txBox="1">
            <a:spLocks noGrp="1"/>
          </p:cNvSpPr>
          <p:nvPr>
            <p:ph type="body" idx="4"/>
          </p:nvPr>
        </p:nvSpPr>
        <p:spPr>
          <a:xfrm>
            <a:off x="4240872" y="1885950"/>
            <a:ext cx="3297254" cy="2806304"/>
          </a:xfrm>
          <a:prstGeom prst="rect">
            <a:avLst/>
          </a:prstGeom>
          <a:noFill/>
          <a:ln>
            <a:noFill/>
          </a:ln>
        </p:spPr>
        <p:txBody>
          <a:bodyPr spcFirstLastPara="1" wrap="square" lIns="91425" tIns="45700" rIns="91425" bIns="45700" anchor="t" anchorCtr="0">
            <a:norm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88" name="Google Shape;88;p49"/>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9"/>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9"/>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50"/>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0"/>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50"/>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5"/>
        <p:cNvGrpSpPr/>
        <p:nvPr/>
      </p:nvGrpSpPr>
      <p:grpSpPr>
        <a:xfrm>
          <a:off x="0" y="0"/>
          <a:ext cx="0" cy="0"/>
          <a:chOff x="0" y="0"/>
          <a:chExt cx="0" cy="0"/>
        </a:xfrm>
      </p:grpSpPr>
      <p:sp>
        <p:nvSpPr>
          <p:cNvPr id="96" name="Google Shape;96;p51"/>
          <p:cNvSpPr txBox="1">
            <a:spLocks noGrp="1"/>
          </p:cNvSpPr>
          <p:nvPr>
            <p:ph type="title"/>
          </p:nvPr>
        </p:nvSpPr>
        <p:spPr>
          <a:xfrm>
            <a:off x="865430" y="1390644"/>
            <a:ext cx="3819680" cy="118110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700"/>
              <a:buFont typeface="Century Gothic"/>
              <a:buNone/>
              <a:defRPr sz="27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1"/>
          <p:cNvSpPr>
            <a:spLocks noGrp="1"/>
          </p:cNvSpPr>
          <p:nvPr>
            <p:ph type="pic" idx="2"/>
          </p:nvPr>
        </p:nvSpPr>
        <p:spPr>
          <a:xfrm>
            <a:off x="5212160" y="857250"/>
            <a:ext cx="2400300"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98" name="Google Shape;98;p51"/>
          <p:cNvSpPr txBox="1">
            <a:spLocks noGrp="1"/>
          </p:cNvSpPr>
          <p:nvPr>
            <p:ph type="body" idx="1"/>
          </p:nvPr>
        </p:nvSpPr>
        <p:spPr>
          <a:xfrm>
            <a:off x="866216" y="2743200"/>
            <a:ext cx="3813734" cy="1028700"/>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99" name="Google Shape;99;p5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5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2"/>
        <p:cNvGrpSpPr/>
        <p:nvPr/>
      </p:nvGrpSpPr>
      <p:grpSpPr>
        <a:xfrm>
          <a:off x="0" y="0"/>
          <a:ext cx="0" cy="0"/>
          <a:chOff x="0" y="0"/>
          <a:chExt cx="0" cy="0"/>
        </a:xfrm>
      </p:grpSpPr>
      <p:sp>
        <p:nvSpPr>
          <p:cNvPr id="103" name="Google Shape;103;p52"/>
          <p:cNvSpPr txBox="1">
            <a:spLocks noGrp="1"/>
          </p:cNvSpPr>
          <p:nvPr>
            <p:ph type="title"/>
          </p:nvPr>
        </p:nvSpPr>
        <p:spPr>
          <a:xfrm>
            <a:off x="866217" y="3600440"/>
            <a:ext cx="6619243"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1800"/>
              <a:buFont typeface="Century Gothic"/>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52"/>
          <p:cNvSpPr>
            <a:spLocks noGrp="1"/>
          </p:cNvSpPr>
          <p:nvPr>
            <p:ph type="pic" idx="2"/>
          </p:nvPr>
        </p:nvSpPr>
        <p:spPr>
          <a:xfrm>
            <a:off x="866216" y="514350"/>
            <a:ext cx="6619244" cy="27305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05" name="Google Shape;105;p52"/>
          <p:cNvSpPr txBox="1">
            <a:spLocks noGrp="1"/>
          </p:cNvSpPr>
          <p:nvPr>
            <p:ph type="body" idx="1"/>
          </p:nvPr>
        </p:nvSpPr>
        <p:spPr>
          <a:xfrm>
            <a:off x="866217" y="4025494"/>
            <a:ext cx="6619242" cy="370284"/>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720"/>
              <a:buNone/>
              <a:defRPr sz="90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06" name="Google Shape;106;p52"/>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52"/>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52"/>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9"/>
        <p:cNvGrpSpPr/>
        <p:nvPr/>
      </p:nvGrpSpPr>
      <p:grpSpPr>
        <a:xfrm>
          <a:off x="0" y="0"/>
          <a:ext cx="0" cy="0"/>
          <a:chOff x="0" y="0"/>
          <a:chExt cx="0" cy="0"/>
        </a:xfrm>
      </p:grpSpPr>
      <p:sp>
        <p:nvSpPr>
          <p:cNvPr id="110" name="Google Shape;110;p53"/>
          <p:cNvSpPr txBox="1">
            <a:spLocks noGrp="1"/>
          </p:cNvSpPr>
          <p:nvPr>
            <p:ph type="title"/>
          </p:nvPr>
        </p:nvSpPr>
        <p:spPr>
          <a:xfrm>
            <a:off x="1181101" y="1085850"/>
            <a:ext cx="5999486" cy="174253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53"/>
          <p:cNvSpPr txBox="1">
            <a:spLocks noGrp="1"/>
          </p:cNvSpPr>
          <p:nvPr>
            <p:ph type="body" idx="1"/>
          </p:nvPr>
        </p:nvSpPr>
        <p:spPr>
          <a:xfrm>
            <a:off x="1447800" y="2828380"/>
            <a:ext cx="5459737" cy="256631"/>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b="0" i="0" cap="small">
                <a:solidFill>
                  <a:srgbClr val="86D1D8"/>
                </a:solidFill>
                <a:latin typeface="Century Gothic"/>
                <a:ea typeface="Century Gothic"/>
                <a:cs typeface="Century Gothic"/>
                <a:sym typeface="Century Gothic"/>
              </a:defRPr>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12" name="Google Shape;112;p53"/>
          <p:cNvSpPr txBox="1">
            <a:spLocks noGrp="1"/>
          </p:cNvSpPr>
          <p:nvPr>
            <p:ph type="body" idx="2"/>
          </p:nvPr>
        </p:nvSpPr>
        <p:spPr>
          <a:xfrm>
            <a:off x="866216" y="3262993"/>
            <a:ext cx="6619244" cy="1257300"/>
          </a:xfrm>
          <a:prstGeom prst="rect">
            <a:avLst/>
          </a:prstGeom>
          <a:noFill/>
          <a:ln>
            <a:noFill/>
          </a:ln>
        </p:spPr>
        <p:txBody>
          <a:bodyPr spcFirstLastPara="1" wrap="square" lIns="91425" tIns="45700" rIns="91425" bIns="45700" anchor="ctr" anchorCtr="0">
            <a:normAutofit/>
          </a:bodyPr>
          <a:lstStyle>
            <a:lvl1pPr marL="457200" lvl="0" indent="-228600" algn="l">
              <a:spcBef>
                <a:spcPts val="750"/>
              </a:spcBef>
              <a:spcAft>
                <a:spcPts val="0"/>
              </a:spcAft>
              <a:buSzPts val="1080"/>
              <a:buNone/>
              <a:defRPr sz="13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13" name="Google Shape;113;p53"/>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53"/>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53"/>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
        <p:nvSpPr>
          <p:cNvPr id="116" name="Google Shape;116;p53"/>
          <p:cNvSpPr txBox="1"/>
          <p:nvPr/>
        </p:nvSpPr>
        <p:spPr>
          <a:xfrm>
            <a:off x="673721" y="728440"/>
            <a:ext cx="601434" cy="15004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150" b="0" i="0" u="none" strike="noStrike" cap="none">
                <a:solidFill>
                  <a:srgbClr val="86D1D8"/>
                </a:solidFill>
                <a:latin typeface="Arial"/>
                <a:ea typeface="Arial"/>
                <a:cs typeface="Arial"/>
                <a:sym typeface="Arial"/>
              </a:rPr>
              <a:t>“</a:t>
            </a:r>
            <a:endParaRPr/>
          </a:p>
        </p:txBody>
      </p:sp>
      <p:sp>
        <p:nvSpPr>
          <p:cNvPr id="117" name="Google Shape;117;p53"/>
          <p:cNvSpPr txBox="1"/>
          <p:nvPr/>
        </p:nvSpPr>
        <p:spPr>
          <a:xfrm>
            <a:off x="6997868" y="1960341"/>
            <a:ext cx="601434" cy="15004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150" b="0" i="0" u="none" strike="noStrike" cap="none">
                <a:solidFill>
                  <a:srgbClr val="86D1D8"/>
                </a:solidFill>
                <a:latin typeface="Arial"/>
                <a:ea typeface="Arial"/>
                <a:cs typeface="Arial"/>
                <a:sym typeface="Arial"/>
              </a:rPr>
              <a:t>”</a:t>
            </a:r>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8"/>
        <p:cNvGrpSpPr/>
        <p:nvPr/>
      </p:nvGrpSpPr>
      <p:grpSpPr>
        <a:xfrm>
          <a:off x="0" y="0"/>
          <a:ext cx="0" cy="0"/>
          <a:chOff x="0" y="0"/>
          <a:chExt cx="0" cy="0"/>
        </a:xfrm>
      </p:grpSpPr>
      <p:sp>
        <p:nvSpPr>
          <p:cNvPr id="119" name="Google Shape;119;p54"/>
          <p:cNvSpPr txBox="1">
            <a:spLocks noGrp="1"/>
          </p:cNvSpPr>
          <p:nvPr>
            <p:ph type="title"/>
          </p:nvPr>
        </p:nvSpPr>
        <p:spPr>
          <a:xfrm>
            <a:off x="866216" y="2343151"/>
            <a:ext cx="6619245" cy="123988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3000"/>
              <a:buFont typeface="Century Gothic"/>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54"/>
          <p:cNvSpPr txBox="1">
            <a:spLocks noGrp="1"/>
          </p:cNvSpPr>
          <p:nvPr>
            <p:ph type="body" idx="1"/>
          </p:nvPr>
        </p:nvSpPr>
        <p:spPr>
          <a:xfrm>
            <a:off x="866216" y="3583036"/>
            <a:ext cx="6619244" cy="645300"/>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200"/>
              <a:buNone/>
              <a:defRPr sz="1500" cap="none">
                <a:solidFill>
                  <a:srgbClr val="86D1D8"/>
                </a:solidFill>
              </a:defRPr>
            </a:lvl1pPr>
            <a:lvl2pPr marL="914400" lvl="1" indent="-228600" algn="l">
              <a:spcBef>
                <a:spcPts val="750"/>
              </a:spcBef>
              <a:spcAft>
                <a:spcPts val="0"/>
              </a:spcAft>
              <a:buSzPts val="1080"/>
              <a:buNone/>
              <a:defRPr sz="1350">
                <a:solidFill>
                  <a:schemeClr val="lt1"/>
                </a:solidFill>
              </a:defRPr>
            </a:lvl2pPr>
            <a:lvl3pPr marL="1371600" lvl="2" indent="-228600" algn="l">
              <a:spcBef>
                <a:spcPts val="750"/>
              </a:spcBef>
              <a:spcAft>
                <a:spcPts val="0"/>
              </a:spcAft>
              <a:buSzPts val="960"/>
              <a:buNone/>
              <a:defRPr sz="1200">
                <a:solidFill>
                  <a:schemeClr val="lt1"/>
                </a:solidFill>
              </a:defRPr>
            </a:lvl3pPr>
            <a:lvl4pPr marL="1828800" lvl="3" indent="-228600" algn="l">
              <a:spcBef>
                <a:spcPts val="750"/>
              </a:spcBef>
              <a:spcAft>
                <a:spcPts val="0"/>
              </a:spcAft>
              <a:buSzPts val="840"/>
              <a:buNone/>
              <a:defRPr sz="1050">
                <a:solidFill>
                  <a:schemeClr val="lt1"/>
                </a:solidFill>
              </a:defRPr>
            </a:lvl4pPr>
            <a:lvl5pPr marL="2286000" lvl="4" indent="-228600" algn="l">
              <a:spcBef>
                <a:spcPts val="750"/>
              </a:spcBef>
              <a:spcAft>
                <a:spcPts val="0"/>
              </a:spcAft>
              <a:buSzPts val="840"/>
              <a:buNone/>
              <a:defRPr sz="1050">
                <a:solidFill>
                  <a:schemeClr val="lt1"/>
                </a:solidFill>
              </a:defRPr>
            </a:lvl5pPr>
            <a:lvl6pPr marL="2743200" lvl="5" indent="-228600" algn="l">
              <a:spcBef>
                <a:spcPts val="750"/>
              </a:spcBef>
              <a:spcAft>
                <a:spcPts val="0"/>
              </a:spcAft>
              <a:buSzPts val="840"/>
              <a:buNone/>
              <a:defRPr sz="1050">
                <a:solidFill>
                  <a:schemeClr val="lt1"/>
                </a:solidFill>
              </a:defRPr>
            </a:lvl6pPr>
            <a:lvl7pPr marL="3200400" lvl="6" indent="-228600" algn="l">
              <a:spcBef>
                <a:spcPts val="750"/>
              </a:spcBef>
              <a:spcAft>
                <a:spcPts val="0"/>
              </a:spcAft>
              <a:buSzPts val="840"/>
              <a:buNone/>
              <a:defRPr sz="1050">
                <a:solidFill>
                  <a:schemeClr val="lt1"/>
                </a:solidFill>
              </a:defRPr>
            </a:lvl7pPr>
            <a:lvl8pPr marL="3657600" lvl="7" indent="-228600" algn="l">
              <a:spcBef>
                <a:spcPts val="750"/>
              </a:spcBef>
              <a:spcAft>
                <a:spcPts val="0"/>
              </a:spcAft>
              <a:buSzPts val="840"/>
              <a:buNone/>
              <a:defRPr sz="1050">
                <a:solidFill>
                  <a:schemeClr val="lt1"/>
                </a:solidFill>
              </a:defRPr>
            </a:lvl8pPr>
            <a:lvl9pPr marL="4114800" lvl="8" indent="-228600" algn="l">
              <a:spcBef>
                <a:spcPts val="750"/>
              </a:spcBef>
              <a:spcAft>
                <a:spcPts val="0"/>
              </a:spcAft>
              <a:buSzPts val="840"/>
              <a:buNone/>
              <a:defRPr sz="1050">
                <a:solidFill>
                  <a:schemeClr val="lt1"/>
                </a:solidFill>
              </a:defRPr>
            </a:lvl9pPr>
          </a:lstStyle>
          <a:p>
            <a:endParaRPr/>
          </a:p>
        </p:txBody>
      </p:sp>
      <p:sp>
        <p:nvSpPr>
          <p:cNvPr id="121" name="Google Shape;121;p54"/>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4"/>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54"/>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24"/>
        <p:cNvGrpSpPr/>
        <p:nvPr/>
      </p:nvGrpSpPr>
      <p:grpSpPr>
        <a:xfrm>
          <a:off x="0" y="0"/>
          <a:ext cx="0" cy="0"/>
          <a:chOff x="0" y="0"/>
          <a:chExt cx="0" cy="0"/>
        </a:xfrm>
      </p:grpSpPr>
      <p:sp>
        <p:nvSpPr>
          <p:cNvPr id="125" name="Google Shape;125;p55"/>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55"/>
          <p:cNvSpPr txBox="1">
            <a:spLocks noGrp="1"/>
          </p:cNvSpPr>
          <p:nvPr>
            <p:ph type="body" idx="1"/>
          </p:nvPr>
        </p:nvSpPr>
        <p:spPr>
          <a:xfrm>
            <a:off x="474710" y="1485900"/>
            <a:ext cx="2210150"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27" name="Google Shape;127;p55"/>
          <p:cNvSpPr txBox="1">
            <a:spLocks noGrp="1"/>
          </p:cNvSpPr>
          <p:nvPr>
            <p:ph type="body" idx="2"/>
          </p:nvPr>
        </p:nvSpPr>
        <p:spPr>
          <a:xfrm>
            <a:off x="489347" y="2000250"/>
            <a:ext cx="2195513" cy="2692004"/>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28" name="Google Shape;128;p55"/>
          <p:cNvSpPr txBox="1">
            <a:spLocks noGrp="1"/>
          </p:cNvSpPr>
          <p:nvPr>
            <p:ph type="body" idx="3"/>
          </p:nvPr>
        </p:nvSpPr>
        <p:spPr>
          <a:xfrm>
            <a:off x="2912745" y="1485900"/>
            <a:ext cx="2202181"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29" name="Google Shape;129;p55"/>
          <p:cNvSpPr txBox="1">
            <a:spLocks noGrp="1"/>
          </p:cNvSpPr>
          <p:nvPr>
            <p:ph type="body" idx="4"/>
          </p:nvPr>
        </p:nvSpPr>
        <p:spPr>
          <a:xfrm>
            <a:off x="2904829" y="2000250"/>
            <a:ext cx="2210096" cy="2692004"/>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30" name="Google Shape;130;p55"/>
          <p:cNvSpPr txBox="1">
            <a:spLocks noGrp="1"/>
          </p:cNvSpPr>
          <p:nvPr>
            <p:ph type="body" idx="5"/>
          </p:nvPr>
        </p:nvSpPr>
        <p:spPr>
          <a:xfrm>
            <a:off x="5343525" y="1485900"/>
            <a:ext cx="2199085"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31" name="Google Shape;131;p55"/>
          <p:cNvSpPr txBox="1">
            <a:spLocks noGrp="1"/>
          </p:cNvSpPr>
          <p:nvPr>
            <p:ph type="body" idx="6"/>
          </p:nvPr>
        </p:nvSpPr>
        <p:spPr>
          <a:xfrm>
            <a:off x="5343525" y="2000250"/>
            <a:ext cx="2199085" cy="2692004"/>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cxnSp>
        <p:nvCxnSpPr>
          <p:cNvPr id="132" name="Google Shape;132;p55"/>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3" name="Google Shape;133;p55"/>
          <p:cNvCxnSpPr/>
          <p:nvPr/>
        </p:nvCxnSpPr>
        <p:spPr>
          <a:xfrm>
            <a:off x="5221670" y="1600200"/>
            <a:ext cx="0" cy="297516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4" name="Google Shape;134;p55"/>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55"/>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5"/>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37"/>
        <p:cNvGrpSpPr/>
        <p:nvPr/>
      </p:nvGrpSpPr>
      <p:grpSpPr>
        <a:xfrm>
          <a:off x="0" y="0"/>
          <a:ext cx="0" cy="0"/>
          <a:chOff x="0" y="0"/>
          <a:chExt cx="0" cy="0"/>
        </a:xfrm>
      </p:grpSpPr>
      <p:sp>
        <p:nvSpPr>
          <p:cNvPr id="138" name="Google Shape;138;p56"/>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6"/>
          <p:cNvSpPr txBox="1">
            <a:spLocks noGrp="1"/>
          </p:cNvSpPr>
          <p:nvPr>
            <p:ph type="body" idx="1"/>
          </p:nvPr>
        </p:nvSpPr>
        <p:spPr>
          <a:xfrm>
            <a:off x="489347" y="3188212"/>
            <a:ext cx="2205038"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40" name="Google Shape;140;p56"/>
          <p:cNvSpPr>
            <a:spLocks noGrp="1"/>
          </p:cNvSpPr>
          <p:nvPr>
            <p:ph type="pic" idx="2"/>
          </p:nvPr>
        </p:nvSpPr>
        <p:spPr>
          <a:xfrm>
            <a:off x="489347" y="1657350"/>
            <a:ext cx="2205038" cy="1143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41" name="Google Shape;141;p56"/>
          <p:cNvSpPr txBox="1">
            <a:spLocks noGrp="1"/>
          </p:cNvSpPr>
          <p:nvPr>
            <p:ph type="body" idx="3"/>
          </p:nvPr>
        </p:nvSpPr>
        <p:spPr>
          <a:xfrm>
            <a:off x="489347" y="3620409"/>
            <a:ext cx="2205038" cy="494392"/>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42" name="Google Shape;142;p56"/>
          <p:cNvSpPr txBox="1">
            <a:spLocks noGrp="1"/>
          </p:cNvSpPr>
          <p:nvPr>
            <p:ph type="body" idx="4"/>
          </p:nvPr>
        </p:nvSpPr>
        <p:spPr>
          <a:xfrm>
            <a:off x="2917032" y="3188212"/>
            <a:ext cx="219789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43" name="Google Shape;143;p56"/>
          <p:cNvSpPr>
            <a:spLocks noGrp="1"/>
          </p:cNvSpPr>
          <p:nvPr>
            <p:ph type="pic" idx="5"/>
          </p:nvPr>
        </p:nvSpPr>
        <p:spPr>
          <a:xfrm>
            <a:off x="2917031" y="1657350"/>
            <a:ext cx="2197894" cy="1143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44" name="Google Shape;144;p56"/>
          <p:cNvSpPr txBox="1">
            <a:spLocks noGrp="1"/>
          </p:cNvSpPr>
          <p:nvPr>
            <p:ph type="body" idx="6"/>
          </p:nvPr>
        </p:nvSpPr>
        <p:spPr>
          <a:xfrm>
            <a:off x="2916016" y="3620408"/>
            <a:ext cx="2200805" cy="494392"/>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45" name="Google Shape;145;p56"/>
          <p:cNvSpPr txBox="1">
            <a:spLocks noGrp="1"/>
          </p:cNvSpPr>
          <p:nvPr>
            <p:ph type="body" idx="7"/>
          </p:nvPr>
        </p:nvSpPr>
        <p:spPr>
          <a:xfrm>
            <a:off x="5343525" y="3188212"/>
            <a:ext cx="2199085"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46" name="Google Shape;146;p56"/>
          <p:cNvSpPr>
            <a:spLocks noGrp="1"/>
          </p:cNvSpPr>
          <p:nvPr>
            <p:ph type="pic" idx="8"/>
          </p:nvPr>
        </p:nvSpPr>
        <p:spPr>
          <a:xfrm>
            <a:off x="5343525" y="1657350"/>
            <a:ext cx="2199085" cy="1143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47" name="Google Shape;147;p56"/>
          <p:cNvSpPr txBox="1">
            <a:spLocks noGrp="1"/>
          </p:cNvSpPr>
          <p:nvPr>
            <p:ph type="body" idx="9"/>
          </p:nvPr>
        </p:nvSpPr>
        <p:spPr>
          <a:xfrm>
            <a:off x="5343432" y="3620406"/>
            <a:ext cx="2201998" cy="494392"/>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cxnSp>
        <p:nvCxnSpPr>
          <p:cNvPr id="148" name="Google Shape;148;p56"/>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49" name="Google Shape;149;p56"/>
          <p:cNvCxnSpPr/>
          <p:nvPr/>
        </p:nvCxnSpPr>
        <p:spPr>
          <a:xfrm>
            <a:off x="5221670" y="1600200"/>
            <a:ext cx="0" cy="297516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50" name="Google Shape;150;p56"/>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56"/>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56"/>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57"/>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57"/>
          <p:cNvSpPr txBox="1">
            <a:spLocks noGrp="1"/>
          </p:cNvSpPr>
          <p:nvPr>
            <p:ph type="body" idx="1"/>
          </p:nvPr>
        </p:nvSpPr>
        <p:spPr>
          <a:xfrm rot="5400000">
            <a:off x="2609131" y="-241958"/>
            <a:ext cx="3146611" cy="6709906"/>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56" name="Google Shape;156;p57"/>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57"/>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57"/>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713100" y="1328587"/>
            <a:ext cx="7717800" cy="16716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Clr>
                <a:schemeClr val="accent2"/>
              </a:buClr>
              <a:buSzPts val="12000"/>
              <a:buFont typeface="Century Gothic"/>
              <a:buNone/>
              <a:defRPr sz="12000">
                <a:solidFill>
                  <a:schemeClr val="accent2"/>
                </a:solidFill>
              </a:defRPr>
            </a:lvl1pPr>
            <a:lvl2pPr lvl="1" algn="ctr">
              <a:spcBef>
                <a:spcPts val="0"/>
              </a:spcBef>
              <a:spcAft>
                <a:spcPts val="0"/>
              </a:spcAft>
              <a:buClr>
                <a:schemeClr val="lt2"/>
              </a:buClr>
              <a:buSzPts val="12000"/>
              <a:buNone/>
              <a:defRPr sz="12000"/>
            </a:lvl2pPr>
            <a:lvl3pPr lvl="2" algn="ctr">
              <a:spcBef>
                <a:spcPts val="0"/>
              </a:spcBef>
              <a:spcAft>
                <a:spcPts val="0"/>
              </a:spcAft>
              <a:buClr>
                <a:schemeClr val="lt2"/>
              </a:buClr>
              <a:buSzPts val="12000"/>
              <a:buNone/>
              <a:defRPr sz="12000"/>
            </a:lvl3pPr>
            <a:lvl4pPr lvl="3" algn="ctr">
              <a:spcBef>
                <a:spcPts val="0"/>
              </a:spcBef>
              <a:spcAft>
                <a:spcPts val="0"/>
              </a:spcAft>
              <a:buClr>
                <a:schemeClr val="lt2"/>
              </a:buClr>
              <a:buSzPts val="12000"/>
              <a:buNone/>
              <a:defRPr sz="12000"/>
            </a:lvl4pPr>
            <a:lvl5pPr lvl="4" algn="ctr">
              <a:spcBef>
                <a:spcPts val="0"/>
              </a:spcBef>
              <a:spcAft>
                <a:spcPts val="0"/>
              </a:spcAft>
              <a:buClr>
                <a:schemeClr val="lt2"/>
              </a:buClr>
              <a:buSzPts val="12000"/>
              <a:buNone/>
              <a:defRPr sz="12000"/>
            </a:lvl5pPr>
            <a:lvl6pPr lvl="5" algn="ctr">
              <a:spcBef>
                <a:spcPts val="0"/>
              </a:spcBef>
              <a:spcAft>
                <a:spcPts val="0"/>
              </a:spcAft>
              <a:buClr>
                <a:schemeClr val="lt2"/>
              </a:buClr>
              <a:buSzPts val="12000"/>
              <a:buNone/>
              <a:defRPr sz="12000"/>
            </a:lvl6pPr>
            <a:lvl7pPr lvl="6" algn="ctr">
              <a:spcBef>
                <a:spcPts val="0"/>
              </a:spcBef>
              <a:spcAft>
                <a:spcPts val="0"/>
              </a:spcAft>
              <a:buClr>
                <a:schemeClr val="lt2"/>
              </a:buClr>
              <a:buSzPts val="12000"/>
              <a:buNone/>
              <a:defRPr sz="12000"/>
            </a:lvl7pPr>
            <a:lvl8pPr lvl="7" algn="ctr">
              <a:spcBef>
                <a:spcPts val="0"/>
              </a:spcBef>
              <a:spcAft>
                <a:spcPts val="0"/>
              </a:spcAft>
              <a:buClr>
                <a:schemeClr val="lt2"/>
              </a:buClr>
              <a:buSzPts val="12000"/>
              <a:buNone/>
              <a:defRPr sz="12000"/>
            </a:lvl8pPr>
            <a:lvl9pPr lvl="8" algn="ctr">
              <a:spcBef>
                <a:spcPts val="0"/>
              </a:spcBef>
              <a:spcAft>
                <a:spcPts val="0"/>
              </a:spcAft>
              <a:buClr>
                <a:schemeClr val="lt2"/>
              </a:buClr>
              <a:buSzPts val="12000"/>
              <a:buNone/>
              <a:defRPr sz="12000"/>
            </a:lvl9pPr>
          </a:lstStyle>
          <a:p>
            <a:endParaRPr/>
          </a:p>
        </p:txBody>
      </p:sp>
      <p:sp>
        <p:nvSpPr>
          <p:cNvPr id="25" name="Google Shape;25;p38"/>
          <p:cNvSpPr txBox="1">
            <a:spLocks noGrp="1"/>
          </p:cNvSpPr>
          <p:nvPr>
            <p:ph type="subTitle" idx="1"/>
          </p:nvPr>
        </p:nvSpPr>
        <p:spPr>
          <a:xfrm>
            <a:off x="2037000" y="3075825"/>
            <a:ext cx="5070000" cy="336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58"/>
          <p:cNvSpPr txBox="1">
            <a:spLocks noGrp="1"/>
          </p:cNvSpPr>
          <p:nvPr>
            <p:ph type="title"/>
          </p:nvPr>
        </p:nvSpPr>
        <p:spPr>
          <a:xfrm rot="5400000">
            <a:off x="4700587" y="1850231"/>
            <a:ext cx="4369594" cy="131445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8"/>
          <p:cNvSpPr txBox="1">
            <a:spLocks noGrp="1"/>
          </p:cNvSpPr>
          <p:nvPr>
            <p:ph type="body" idx="1"/>
          </p:nvPr>
        </p:nvSpPr>
        <p:spPr>
          <a:xfrm rot="5400000">
            <a:off x="1259683" y="-104774"/>
            <a:ext cx="4026693" cy="5567362"/>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62" name="Google Shape;162;p58"/>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58"/>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8"/>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39"/>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l">
              <a:spcBef>
                <a:spcPts val="0"/>
              </a:spcBef>
              <a:spcAft>
                <a:spcPts val="0"/>
              </a:spcAft>
              <a:buClr>
                <a:schemeClr val="lt2"/>
              </a:buClr>
              <a:buSzPts val="3200"/>
              <a:buFont typeface="Century Gothic"/>
              <a:buNone/>
              <a:defRPr/>
            </a:lvl1pPr>
            <a:lvl2pPr lvl="1" algn="l">
              <a:spcBef>
                <a:spcPts val="0"/>
              </a:spcBef>
              <a:spcAft>
                <a:spcPts val="0"/>
              </a:spcAft>
              <a:buClr>
                <a:schemeClr val="lt2"/>
              </a:buClr>
              <a:buSzPts val="3200"/>
              <a:buNone/>
              <a:defRPr/>
            </a:lvl2pPr>
            <a:lvl3pPr lvl="2" algn="l">
              <a:spcBef>
                <a:spcPts val="0"/>
              </a:spcBef>
              <a:spcAft>
                <a:spcPts val="0"/>
              </a:spcAft>
              <a:buClr>
                <a:schemeClr val="lt2"/>
              </a:buClr>
              <a:buSzPts val="3200"/>
              <a:buNone/>
              <a:defRPr/>
            </a:lvl3pPr>
            <a:lvl4pPr lvl="3" algn="l">
              <a:spcBef>
                <a:spcPts val="0"/>
              </a:spcBef>
              <a:spcAft>
                <a:spcPts val="0"/>
              </a:spcAft>
              <a:buClr>
                <a:schemeClr val="lt2"/>
              </a:buClr>
              <a:buSzPts val="3200"/>
              <a:buNone/>
              <a:defRPr/>
            </a:lvl4pPr>
            <a:lvl5pPr lvl="4" algn="l">
              <a:spcBef>
                <a:spcPts val="0"/>
              </a:spcBef>
              <a:spcAft>
                <a:spcPts val="0"/>
              </a:spcAft>
              <a:buClr>
                <a:schemeClr val="lt2"/>
              </a:buClr>
              <a:buSzPts val="3200"/>
              <a:buNone/>
              <a:defRPr/>
            </a:lvl5pPr>
            <a:lvl6pPr lvl="5" algn="l">
              <a:spcBef>
                <a:spcPts val="0"/>
              </a:spcBef>
              <a:spcAft>
                <a:spcPts val="0"/>
              </a:spcAft>
              <a:buClr>
                <a:schemeClr val="lt2"/>
              </a:buClr>
              <a:buSzPts val="3200"/>
              <a:buNone/>
              <a:defRPr/>
            </a:lvl6pPr>
            <a:lvl7pPr lvl="6" algn="l">
              <a:spcBef>
                <a:spcPts val="0"/>
              </a:spcBef>
              <a:spcAft>
                <a:spcPts val="0"/>
              </a:spcAft>
              <a:buClr>
                <a:schemeClr val="lt2"/>
              </a:buClr>
              <a:buSzPts val="3200"/>
              <a:buNone/>
              <a:defRPr/>
            </a:lvl7pPr>
            <a:lvl8pPr lvl="7" algn="l">
              <a:spcBef>
                <a:spcPts val="0"/>
              </a:spcBef>
              <a:spcAft>
                <a:spcPts val="0"/>
              </a:spcAft>
              <a:buClr>
                <a:schemeClr val="lt2"/>
              </a:buClr>
              <a:buSzPts val="3200"/>
              <a:buNone/>
              <a:defRPr/>
            </a:lvl8pPr>
            <a:lvl9pPr lvl="8" algn="l">
              <a:spcBef>
                <a:spcPts val="0"/>
              </a:spcBef>
              <a:spcAft>
                <a:spcPts val="0"/>
              </a:spcAft>
              <a:buClr>
                <a:schemeClr val="lt2"/>
              </a:buClr>
              <a:buSzPts val="3200"/>
              <a:buNone/>
              <a:defRPr/>
            </a:lvl9pPr>
          </a:lstStyle>
          <a:p>
            <a:endParaRPr/>
          </a:p>
        </p:txBody>
      </p:sp>
      <p:sp>
        <p:nvSpPr>
          <p:cNvPr id="28" name="Google Shape;28;p39"/>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200"/>
            </a:lvl1pPr>
            <a:lvl2pPr marL="914400" lvl="1" indent="-304800" algn="l">
              <a:spcBef>
                <a:spcPts val="0"/>
              </a:spcBef>
              <a:spcAft>
                <a:spcPts val="0"/>
              </a:spcAft>
              <a:buClr>
                <a:srgbClr val="434343"/>
              </a:buClr>
              <a:buSzPts val="1200"/>
              <a:buFont typeface="Roboto Condensed Light"/>
              <a:buAutoNum type="alphaLcPeriod"/>
              <a:defRPr/>
            </a:lvl2pPr>
            <a:lvl3pPr marL="1371600" lvl="2" indent="-304800" algn="l">
              <a:spcBef>
                <a:spcPts val="0"/>
              </a:spcBef>
              <a:spcAft>
                <a:spcPts val="0"/>
              </a:spcAft>
              <a:buClr>
                <a:srgbClr val="434343"/>
              </a:buClr>
              <a:buSzPts val="1200"/>
              <a:buFont typeface="Roboto Condensed Light"/>
              <a:buAutoNum type="romanLcPeriod"/>
              <a:defRPr/>
            </a:lvl3pPr>
            <a:lvl4pPr marL="1828800" lvl="3" indent="-304800" algn="l">
              <a:spcBef>
                <a:spcPts val="0"/>
              </a:spcBef>
              <a:spcAft>
                <a:spcPts val="0"/>
              </a:spcAft>
              <a:buClr>
                <a:srgbClr val="434343"/>
              </a:buClr>
              <a:buSzPts val="1200"/>
              <a:buFont typeface="Roboto Condensed Light"/>
              <a:buAutoNum type="arabicPeriod"/>
              <a:defRPr/>
            </a:lvl4pPr>
            <a:lvl5pPr marL="2286000" lvl="4" indent="-304800" algn="l">
              <a:spcBef>
                <a:spcPts val="0"/>
              </a:spcBef>
              <a:spcAft>
                <a:spcPts val="0"/>
              </a:spcAft>
              <a:buClr>
                <a:srgbClr val="434343"/>
              </a:buClr>
              <a:buSzPts val="1200"/>
              <a:buFont typeface="Roboto Condensed Light"/>
              <a:buAutoNum type="alphaLcPeriod"/>
              <a:defRPr/>
            </a:lvl5pPr>
            <a:lvl6pPr marL="2743200" lvl="5" indent="-304800" algn="l">
              <a:spcBef>
                <a:spcPts val="0"/>
              </a:spcBef>
              <a:spcAft>
                <a:spcPts val="0"/>
              </a:spcAft>
              <a:buClr>
                <a:srgbClr val="434343"/>
              </a:buClr>
              <a:buSzPts val="1200"/>
              <a:buFont typeface="Roboto Condensed Light"/>
              <a:buAutoNum type="romanLcPeriod"/>
              <a:defRPr/>
            </a:lvl6pPr>
            <a:lvl7pPr marL="3200400" lvl="6" indent="-304800" algn="l">
              <a:spcBef>
                <a:spcPts val="0"/>
              </a:spcBef>
              <a:spcAft>
                <a:spcPts val="0"/>
              </a:spcAft>
              <a:buClr>
                <a:srgbClr val="434343"/>
              </a:buClr>
              <a:buSzPts val="1200"/>
              <a:buFont typeface="Roboto Condensed Light"/>
              <a:buAutoNum type="arabicPeriod"/>
              <a:defRPr/>
            </a:lvl7pPr>
            <a:lvl8pPr marL="3657600" lvl="7" indent="-304800" algn="l">
              <a:spcBef>
                <a:spcPts val="0"/>
              </a:spcBef>
              <a:spcAft>
                <a:spcPts val="0"/>
              </a:spcAft>
              <a:buClr>
                <a:srgbClr val="434343"/>
              </a:buClr>
              <a:buSzPts val="1200"/>
              <a:buFont typeface="Roboto Condensed Light"/>
              <a:buAutoNum type="alphaLcPeriod"/>
              <a:defRPr/>
            </a:lvl8pPr>
            <a:lvl9pPr marL="4114800" lvl="8" indent="-304800" algn="l">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9"/>
        <p:cNvGrpSpPr/>
        <p:nvPr/>
      </p:nvGrpSpPr>
      <p:grpSpPr>
        <a:xfrm>
          <a:off x="0" y="0"/>
          <a:ext cx="0" cy="0"/>
          <a:chOff x="0" y="0"/>
          <a:chExt cx="0" cy="0"/>
        </a:xfrm>
      </p:grpSpPr>
      <p:sp>
        <p:nvSpPr>
          <p:cNvPr id="30" name="Google Shape;30;p40"/>
          <p:cNvSpPr txBox="1">
            <a:spLocks noGrp="1"/>
          </p:cNvSpPr>
          <p:nvPr>
            <p:ph type="title"/>
          </p:nvPr>
        </p:nvSpPr>
        <p:spPr>
          <a:xfrm>
            <a:off x="713100" y="1723050"/>
            <a:ext cx="4401600" cy="572700"/>
          </a:xfrm>
          <a:prstGeom prst="rect">
            <a:avLst/>
          </a:prstGeom>
          <a:noFill/>
          <a:ln>
            <a:noFill/>
          </a:ln>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algn="l">
              <a:spcBef>
                <a:spcPts val="0"/>
              </a:spcBef>
              <a:spcAft>
                <a:spcPts val="0"/>
              </a:spcAft>
              <a:buClr>
                <a:schemeClr val="lt2"/>
              </a:buClr>
              <a:buSzPts val="3200"/>
              <a:buFont typeface="Century Gothic"/>
              <a:buNone/>
              <a:defRPr/>
            </a:lvl1pPr>
            <a:lvl2pPr lvl="1" algn="l">
              <a:spcBef>
                <a:spcPts val="0"/>
              </a:spcBef>
              <a:spcAft>
                <a:spcPts val="0"/>
              </a:spcAft>
              <a:buClr>
                <a:schemeClr val="lt2"/>
              </a:buClr>
              <a:buSzPts val="3200"/>
              <a:buNone/>
              <a:defRPr/>
            </a:lvl2pPr>
            <a:lvl3pPr lvl="2" algn="l">
              <a:spcBef>
                <a:spcPts val="0"/>
              </a:spcBef>
              <a:spcAft>
                <a:spcPts val="0"/>
              </a:spcAft>
              <a:buClr>
                <a:schemeClr val="lt2"/>
              </a:buClr>
              <a:buSzPts val="3200"/>
              <a:buNone/>
              <a:defRPr/>
            </a:lvl3pPr>
            <a:lvl4pPr lvl="3" algn="l">
              <a:spcBef>
                <a:spcPts val="0"/>
              </a:spcBef>
              <a:spcAft>
                <a:spcPts val="0"/>
              </a:spcAft>
              <a:buClr>
                <a:schemeClr val="lt2"/>
              </a:buClr>
              <a:buSzPts val="3200"/>
              <a:buNone/>
              <a:defRPr/>
            </a:lvl4pPr>
            <a:lvl5pPr lvl="4" algn="l">
              <a:spcBef>
                <a:spcPts val="0"/>
              </a:spcBef>
              <a:spcAft>
                <a:spcPts val="0"/>
              </a:spcAft>
              <a:buClr>
                <a:schemeClr val="lt2"/>
              </a:buClr>
              <a:buSzPts val="3200"/>
              <a:buNone/>
              <a:defRPr/>
            </a:lvl5pPr>
            <a:lvl6pPr lvl="5" algn="l">
              <a:spcBef>
                <a:spcPts val="0"/>
              </a:spcBef>
              <a:spcAft>
                <a:spcPts val="0"/>
              </a:spcAft>
              <a:buClr>
                <a:schemeClr val="lt2"/>
              </a:buClr>
              <a:buSzPts val="3200"/>
              <a:buNone/>
              <a:defRPr/>
            </a:lvl6pPr>
            <a:lvl7pPr lvl="6" algn="l">
              <a:spcBef>
                <a:spcPts val="0"/>
              </a:spcBef>
              <a:spcAft>
                <a:spcPts val="0"/>
              </a:spcAft>
              <a:buClr>
                <a:schemeClr val="lt2"/>
              </a:buClr>
              <a:buSzPts val="3200"/>
              <a:buNone/>
              <a:defRPr/>
            </a:lvl7pPr>
            <a:lvl8pPr lvl="7" algn="l">
              <a:spcBef>
                <a:spcPts val="0"/>
              </a:spcBef>
              <a:spcAft>
                <a:spcPts val="0"/>
              </a:spcAft>
              <a:buClr>
                <a:schemeClr val="lt2"/>
              </a:buClr>
              <a:buSzPts val="3200"/>
              <a:buNone/>
              <a:defRPr/>
            </a:lvl8pPr>
            <a:lvl9pPr lvl="8" algn="l">
              <a:spcBef>
                <a:spcPts val="0"/>
              </a:spcBef>
              <a:spcAft>
                <a:spcPts val="0"/>
              </a:spcAft>
              <a:buClr>
                <a:schemeClr val="lt2"/>
              </a:buClr>
              <a:buSzPts val="3200"/>
              <a:buNone/>
              <a:defRPr/>
            </a:lvl9pPr>
          </a:lstStyle>
          <a:p>
            <a:endParaRPr/>
          </a:p>
        </p:txBody>
      </p:sp>
      <p:sp>
        <p:nvSpPr>
          <p:cNvPr id="31" name="Google Shape;31;p40"/>
          <p:cNvSpPr txBox="1">
            <a:spLocks noGrp="1"/>
          </p:cNvSpPr>
          <p:nvPr>
            <p:ph type="subTitle" idx="1"/>
          </p:nvPr>
        </p:nvSpPr>
        <p:spPr>
          <a:xfrm>
            <a:off x="713100" y="2366050"/>
            <a:ext cx="4401600" cy="10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2"/>
        <p:cNvGrpSpPr/>
        <p:nvPr/>
      </p:nvGrpSpPr>
      <p:grpSpPr>
        <a:xfrm>
          <a:off x="0" y="0"/>
          <a:ext cx="0" cy="0"/>
          <a:chOff x="0" y="0"/>
          <a:chExt cx="0" cy="0"/>
        </a:xfrm>
      </p:grpSpPr>
      <p:sp>
        <p:nvSpPr>
          <p:cNvPr id="33" name="Google Shape;33;p41"/>
          <p:cNvSpPr txBox="1">
            <a:spLocks noGrp="1"/>
          </p:cNvSpPr>
          <p:nvPr>
            <p:ph type="title"/>
          </p:nvPr>
        </p:nvSpPr>
        <p:spPr>
          <a:xfrm>
            <a:off x="2246574" y="1636039"/>
            <a:ext cx="2019300" cy="2739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2"/>
              </a:buClr>
              <a:buSzPts val="2000"/>
              <a:buFont typeface="Century Gothic"/>
              <a:buNone/>
              <a:defRPr sz="1800"/>
            </a:lvl1pPr>
            <a:lvl2pPr lvl="1" algn="ctr">
              <a:spcBef>
                <a:spcPts val="0"/>
              </a:spcBef>
              <a:spcAft>
                <a:spcPts val="0"/>
              </a:spcAft>
              <a:buClr>
                <a:schemeClr val="lt2"/>
              </a:buClr>
              <a:buSzPts val="2000"/>
              <a:buNone/>
              <a:defRPr sz="2000"/>
            </a:lvl2pPr>
            <a:lvl3pPr lvl="2" algn="ctr">
              <a:spcBef>
                <a:spcPts val="0"/>
              </a:spcBef>
              <a:spcAft>
                <a:spcPts val="0"/>
              </a:spcAft>
              <a:buClr>
                <a:schemeClr val="lt2"/>
              </a:buClr>
              <a:buSzPts val="2000"/>
              <a:buNone/>
              <a:defRPr sz="2000"/>
            </a:lvl3pPr>
            <a:lvl4pPr lvl="3" algn="ctr">
              <a:spcBef>
                <a:spcPts val="0"/>
              </a:spcBef>
              <a:spcAft>
                <a:spcPts val="0"/>
              </a:spcAft>
              <a:buClr>
                <a:schemeClr val="lt2"/>
              </a:buClr>
              <a:buSzPts val="2000"/>
              <a:buNone/>
              <a:defRPr sz="2000"/>
            </a:lvl4pPr>
            <a:lvl5pPr lvl="4" algn="ctr">
              <a:spcBef>
                <a:spcPts val="0"/>
              </a:spcBef>
              <a:spcAft>
                <a:spcPts val="0"/>
              </a:spcAft>
              <a:buClr>
                <a:schemeClr val="lt2"/>
              </a:buClr>
              <a:buSzPts val="2000"/>
              <a:buNone/>
              <a:defRPr sz="2000"/>
            </a:lvl5pPr>
            <a:lvl6pPr lvl="5" algn="ctr">
              <a:spcBef>
                <a:spcPts val="0"/>
              </a:spcBef>
              <a:spcAft>
                <a:spcPts val="0"/>
              </a:spcAft>
              <a:buClr>
                <a:schemeClr val="lt2"/>
              </a:buClr>
              <a:buSzPts val="2000"/>
              <a:buNone/>
              <a:defRPr sz="2000"/>
            </a:lvl6pPr>
            <a:lvl7pPr lvl="6" algn="ctr">
              <a:spcBef>
                <a:spcPts val="0"/>
              </a:spcBef>
              <a:spcAft>
                <a:spcPts val="0"/>
              </a:spcAft>
              <a:buClr>
                <a:schemeClr val="lt2"/>
              </a:buClr>
              <a:buSzPts val="2000"/>
              <a:buNone/>
              <a:defRPr sz="2000"/>
            </a:lvl7pPr>
            <a:lvl8pPr lvl="7" algn="ctr">
              <a:spcBef>
                <a:spcPts val="0"/>
              </a:spcBef>
              <a:spcAft>
                <a:spcPts val="0"/>
              </a:spcAft>
              <a:buClr>
                <a:schemeClr val="lt2"/>
              </a:buClr>
              <a:buSzPts val="2000"/>
              <a:buNone/>
              <a:defRPr sz="2000"/>
            </a:lvl8pPr>
            <a:lvl9pPr lvl="8" algn="ctr">
              <a:spcBef>
                <a:spcPts val="0"/>
              </a:spcBef>
              <a:spcAft>
                <a:spcPts val="0"/>
              </a:spcAft>
              <a:buClr>
                <a:schemeClr val="lt2"/>
              </a:buClr>
              <a:buSzPts val="2000"/>
              <a:buNone/>
              <a:defRPr sz="2000"/>
            </a:lvl9pPr>
          </a:lstStyle>
          <a:p>
            <a:endParaRPr/>
          </a:p>
        </p:txBody>
      </p:sp>
      <p:sp>
        <p:nvSpPr>
          <p:cNvPr id="34" name="Google Shape;34;p41"/>
          <p:cNvSpPr txBox="1">
            <a:spLocks noGrp="1"/>
          </p:cNvSpPr>
          <p:nvPr>
            <p:ph type="subTitle" idx="1"/>
          </p:nvPr>
        </p:nvSpPr>
        <p:spPr>
          <a:xfrm>
            <a:off x="2123424" y="2032039"/>
            <a:ext cx="2265600" cy="53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41"/>
          <p:cNvSpPr txBox="1">
            <a:spLocks noGrp="1"/>
          </p:cNvSpPr>
          <p:nvPr>
            <p:ph type="title" idx="2"/>
          </p:nvPr>
        </p:nvSpPr>
        <p:spPr>
          <a:xfrm>
            <a:off x="6172578" y="1636039"/>
            <a:ext cx="2019300" cy="2739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2"/>
              </a:buClr>
              <a:buSzPts val="2000"/>
              <a:buFont typeface="Century Gothic"/>
              <a:buNone/>
              <a:defRPr sz="1800"/>
            </a:lvl1pPr>
            <a:lvl2pPr lvl="1" algn="ctr">
              <a:spcBef>
                <a:spcPts val="0"/>
              </a:spcBef>
              <a:spcAft>
                <a:spcPts val="0"/>
              </a:spcAft>
              <a:buClr>
                <a:schemeClr val="lt2"/>
              </a:buClr>
              <a:buSzPts val="2000"/>
              <a:buNone/>
              <a:defRPr sz="2000"/>
            </a:lvl2pPr>
            <a:lvl3pPr lvl="2" algn="ctr">
              <a:spcBef>
                <a:spcPts val="0"/>
              </a:spcBef>
              <a:spcAft>
                <a:spcPts val="0"/>
              </a:spcAft>
              <a:buClr>
                <a:schemeClr val="lt2"/>
              </a:buClr>
              <a:buSzPts val="2000"/>
              <a:buNone/>
              <a:defRPr sz="2000"/>
            </a:lvl3pPr>
            <a:lvl4pPr lvl="3" algn="ctr">
              <a:spcBef>
                <a:spcPts val="0"/>
              </a:spcBef>
              <a:spcAft>
                <a:spcPts val="0"/>
              </a:spcAft>
              <a:buClr>
                <a:schemeClr val="lt2"/>
              </a:buClr>
              <a:buSzPts val="2000"/>
              <a:buNone/>
              <a:defRPr sz="2000"/>
            </a:lvl4pPr>
            <a:lvl5pPr lvl="4" algn="ctr">
              <a:spcBef>
                <a:spcPts val="0"/>
              </a:spcBef>
              <a:spcAft>
                <a:spcPts val="0"/>
              </a:spcAft>
              <a:buClr>
                <a:schemeClr val="lt2"/>
              </a:buClr>
              <a:buSzPts val="2000"/>
              <a:buNone/>
              <a:defRPr sz="2000"/>
            </a:lvl5pPr>
            <a:lvl6pPr lvl="5" algn="ctr">
              <a:spcBef>
                <a:spcPts val="0"/>
              </a:spcBef>
              <a:spcAft>
                <a:spcPts val="0"/>
              </a:spcAft>
              <a:buClr>
                <a:schemeClr val="lt2"/>
              </a:buClr>
              <a:buSzPts val="2000"/>
              <a:buNone/>
              <a:defRPr sz="2000"/>
            </a:lvl6pPr>
            <a:lvl7pPr lvl="6" algn="ctr">
              <a:spcBef>
                <a:spcPts val="0"/>
              </a:spcBef>
              <a:spcAft>
                <a:spcPts val="0"/>
              </a:spcAft>
              <a:buClr>
                <a:schemeClr val="lt2"/>
              </a:buClr>
              <a:buSzPts val="2000"/>
              <a:buNone/>
              <a:defRPr sz="2000"/>
            </a:lvl7pPr>
            <a:lvl8pPr lvl="7" algn="ctr">
              <a:spcBef>
                <a:spcPts val="0"/>
              </a:spcBef>
              <a:spcAft>
                <a:spcPts val="0"/>
              </a:spcAft>
              <a:buClr>
                <a:schemeClr val="lt2"/>
              </a:buClr>
              <a:buSzPts val="2000"/>
              <a:buNone/>
              <a:defRPr sz="2000"/>
            </a:lvl8pPr>
            <a:lvl9pPr lvl="8" algn="ctr">
              <a:spcBef>
                <a:spcPts val="0"/>
              </a:spcBef>
              <a:spcAft>
                <a:spcPts val="0"/>
              </a:spcAft>
              <a:buClr>
                <a:schemeClr val="lt2"/>
              </a:buClr>
              <a:buSzPts val="2000"/>
              <a:buNone/>
              <a:defRPr sz="2000"/>
            </a:lvl9pPr>
          </a:lstStyle>
          <a:p>
            <a:endParaRPr/>
          </a:p>
        </p:txBody>
      </p:sp>
      <p:sp>
        <p:nvSpPr>
          <p:cNvPr id="36" name="Google Shape;36;p41"/>
          <p:cNvSpPr txBox="1">
            <a:spLocks noGrp="1"/>
          </p:cNvSpPr>
          <p:nvPr>
            <p:ph type="subTitle" idx="3"/>
          </p:nvPr>
        </p:nvSpPr>
        <p:spPr>
          <a:xfrm>
            <a:off x="6049428" y="2032039"/>
            <a:ext cx="2265600" cy="53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 name="Google Shape;37;p41"/>
          <p:cNvSpPr txBox="1">
            <a:spLocks noGrp="1"/>
          </p:cNvSpPr>
          <p:nvPr>
            <p:ph type="title" idx="4"/>
          </p:nvPr>
        </p:nvSpPr>
        <p:spPr>
          <a:xfrm>
            <a:off x="2204274" y="3315400"/>
            <a:ext cx="2103900" cy="2739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2"/>
              </a:buClr>
              <a:buSzPts val="2000"/>
              <a:buFont typeface="Century Gothic"/>
              <a:buNone/>
              <a:defRPr sz="1800"/>
            </a:lvl1pPr>
            <a:lvl2pPr lvl="1" algn="ctr">
              <a:spcBef>
                <a:spcPts val="0"/>
              </a:spcBef>
              <a:spcAft>
                <a:spcPts val="0"/>
              </a:spcAft>
              <a:buClr>
                <a:schemeClr val="lt2"/>
              </a:buClr>
              <a:buSzPts val="2000"/>
              <a:buNone/>
              <a:defRPr sz="2000"/>
            </a:lvl2pPr>
            <a:lvl3pPr lvl="2" algn="ctr">
              <a:spcBef>
                <a:spcPts val="0"/>
              </a:spcBef>
              <a:spcAft>
                <a:spcPts val="0"/>
              </a:spcAft>
              <a:buClr>
                <a:schemeClr val="lt2"/>
              </a:buClr>
              <a:buSzPts val="2000"/>
              <a:buNone/>
              <a:defRPr sz="2000"/>
            </a:lvl3pPr>
            <a:lvl4pPr lvl="3" algn="ctr">
              <a:spcBef>
                <a:spcPts val="0"/>
              </a:spcBef>
              <a:spcAft>
                <a:spcPts val="0"/>
              </a:spcAft>
              <a:buClr>
                <a:schemeClr val="lt2"/>
              </a:buClr>
              <a:buSzPts val="2000"/>
              <a:buNone/>
              <a:defRPr sz="2000"/>
            </a:lvl4pPr>
            <a:lvl5pPr lvl="4" algn="ctr">
              <a:spcBef>
                <a:spcPts val="0"/>
              </a:spcBef>
              <a:spcAft>
                <a:spcPts val="0"/>
              </a:spcAft>
              <a:buClr>
                <a:schemeClr val="lt2"/>
              </a:buClr>
              <a:buSzPts val="2000"/>
              <a:buNone/>
              <a:defRPr sz="2000"/>
            </a:lvl5pPr>
            <a:lvl6pPr lvl="5" algn="ctr">
              <a:spcBef>
                <a:spcPts val="0"/>
              </a:spcBef>
              <a:spcAft>
                <a:spcPts val="0"/>
              </a:spcAft>
              <a:buClr>
                <a:schemeClr val="lt2"/>
              </a:buClr>
              <a:buSzPts val="2000"/>
              <a:buNone/>
              <a:defRPr sz="2000"/>
            </a:lvl6pPr>
            <a:lvl7pPr lvl="6" algn="ctr">
              <a:spcBef>
                <a:spcPts val="0"/>
              </a:spcBef>
              <a:spcAft>
                <a:spcPts val="0"/>
              </a:spcAft>
              <a:buClr>
                <a:schemeClr val="lt2"/>
              </a:buClr>
              <a:buSzPts val="2000"/>
              <a:buNone/>
              <a:defRPr sz="2000"/>
            </a:lvl7pPr>
            <a:lvl8pPr lvl="7" algn="ctr">
              <a:spcBef>
                <a:spcPts val="0"/>
              </a:spcBef>
              <a:spcAft>
                <a:spcPts val="0"/>
              </a:spcAft>
              <a:buClr>
                <a:schemeClr val="lt2"/>
              </a:buClr>
              <a:buSzPts val="2000"/>
              <a:buNone/>
              <a:defRPr sz="2000"/>
            </a:lvl8pPr>
            <a:lvl9pPr lvl="8" algn="ctr">
              <a:spcBef>
                <a:spcPts val="0"/>
              </a:spcBef>
              <a:spcAft>
                <a:spcPts val="0"/>
              </a:spcAft>
              <a:buClr>
                <a:schemeClr val="lt2"/>
              </a:buClr>
              <a:buSzPts val="2000"/>
              <a:buNone/>
              <a:defRPr sz="2000"/>
            </a:lvl9pPr>
          </a:lstStyle>
          <a:p>
            <a:endParaRPr/>
          </a:p>
        </p:txBody>
      </p:sp>
      <p:sp>
        <p:nvSpPr>
          <p:cNvPr id="38" name="Google Shape;38;p41"/>
          <p:cNvSpPr txBox="1">
            <a:spLocks noGrp="1"/>
          </p:cNvSpPr>
          <p:nvPr>
            <p:ph type="subTitle" idx="5"/>
          </p:nvPr>
        </p:nvSpPr>
        <p:spPr>
          <a:xfrm>
            <a:off x="2123424" y="3711400"/>
            <a:ext cx="2265600" cy="53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41"/>
          <p:cNvSpPr txBox="1">
            <a:spLocks noGrp="1"/>
          </p:cNvSpPr>
          <p:nvPr>
            <p:ph type="title" idx="6"/>
          </p:nvPr>
        </p:nvSpPr>
        <p:spPr>
          <a:xfrm>
            <a:off x="6172578" y="3315400"/>
            <a:ext cx="2019300" cy="2739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2"/>
              </a:buClr>
              <a:buSzPts val="2000"/>
              <a:buFont typeface="Century Gothic"/>
              <a:buNone/>
              <a:defRPr sz="1800"/>
            </a:lvl1pPr>
            <a:lvl2pPr lvl="1" algn="ctr">
              <a:spcBef>
                <a:spcPts val="0"/>
              </a:spcBef>
              <a:spcAft>
                <a:spcPts val="0"/>
              </a:spcAft>
              <a:buClr>
                <a:schemeClr val="lt2"/>
              </a:buClr>
              <a:buSzPts val="2000"/>
              <a:buNone/>
              <a:defRPr sz="2000"/>
            </a:lvl2pPr>
            <a:lvl3pPr lvl="2" algn="ctr">
              <a:spcBef>
                <a:spcPts val="0"/>
              </a:spcBef>
              <a:spcAft>
                <a:spcPts val="0"/>
              </a:spcAft>
              <a:buClr>
                <a:schemeClr val="lt2"/>
              </a:buClr>
              <a:buSzPts val="2000"/>
              <a:buNone/>
              <a:defRPr sz="2000"/>
            </a:lvl3pPr>
            <a:lvl4pPr lvl="3" algn="ctr">
              <a:spcBef>
                <a:spcPts val="0"/>
              </a:spcBef>
              <a:spcAft>
                <a:spcPts val="0"/>
              </a:spcAft>
              <a:buClr>
                <a:schemeClr val="lt2"/>
              </a:buClr>
              <a:buSzPts val="2000"/>
              <a:buNone/>
              <a:defRPr sz="2000"/>
            </a:lvl4pPr>
            <a:lvl5pPr lvl="4" algn="ctr">
              <a:spcBef>
                <a:spcPts val="0"/>
              </a:spcBef>
              <a:spcAft>
                <a:spcPts val="0"/>
              </a:spcAft>
              <a:buClr>
                <a:schemeClr val="lt2"/>
              </a:buClr>
              <a:buSzPts val="2000"/>
              <a:buNone/>
              <a:defRPr sz="2000"/>
            </a:lvl5pPr>
            <a:lvl6pPr lvl="5" algn="ctr">
              <a:spcBef>
                <a:spcPts val="0"/>
              </a:spcBef>
              <a:spcAft>
                <a:spcPts val="0"/>
              </a:spcAft>
              <a:buClr>
                <a:schemeClr val="lt2"/>
              </a:buClr>
              <a:buSzPts val="2000"/>
              <a:buNone/>
              <a:defRPr sz="2000"/>
            </a:lvl6pPr>
            <a:lvl7pPr lvl="6" algn="ctr">
              <a:spcBef>
                <a:spcPts val="0"/>
              </a:spcBef>
              <a:spcAft>
                <a:spcPts val="0"/>
              </a:spcAft>
              <a:buClr>
                <a:schemeClr val="lt2"/>
              </a:buClr>
              <a:buSzPts val="2000"/>
              <a:buNone/>
              <a:defRPr sz="2000"/>
            </a:lvl7pPr>
            <a:lvl8pPr lvl="7" algn="ctr">
              <a:spcBef>
                <a:spcPts val="0"/>
              </a:spcBef>
              <a:spcAft>
                <a:spcPts val="0"/>
              </a:spcAft>
              <a:buClr>
                <a:schemeClr val="lt2"/>
              </a:buClr>
              <a:buSzPts val="2000"/>
              <a:buNone/>
              <a:defRPr sz="2000"/>
            </a:lvl8pPr>
            <a:lvl9pPr lvl="8" algn="ctr">
              <a:spcBef>
                <a:spcPts val="0"/>
              </a:spcBef>
              <a:spcAft>
                <a:spcPts val="0"/>
              </a:spcAft>
              <a:buClr>
                <a:schemeClr val="lt2"/>
              </a:buClr>
              <a:buSzPts val="2000"/>
              <a:buNone/>
              <a:defRPr sz="2000"/>
            </a:lvl9pPr>
          </a:lstStyle>
          <a:p>
            <a:endParaRPr/>
          </a:p>
        </p:txBody>
      </p:sp>
      <p:sp>
        <p:nvSpPr>
          <p:cNvPr id="40" name="Google Shape;40;p41"/>
          <p:cNvSpPr txBox="1">
            <a:spLocks noGrp="1"/>
          </p:cNvSpPr>
          <p:nvPr>
            <p:ph type="subTitle" idx="7"/>
          </p:nvPr>
        </p:nvSpPr>
        <p:spPr>
          <a:xfrm>
            <a:off x="6049428" y="3711400"/>
            <a:ext cx="2265600" cy="53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41"/>
          <p:cNvSpPr txBox="1">
            <a:spLocks noGrp="1"/>
          </p:cNvSpPr>
          <p:nvPr>
            <p:ph type="title" idx="8"/>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2"/>
              </a:buClr>
              <a:buSzPts val="3200"/>
              <a:buFont typeface="Century Gothic"/>
              <a:buNone/>
              <a:defRPr/>
            </a:lvl1pPr>
            <a:lvl2pPr lvl="1" algn="ctr">
              <a:spcBef>
                <a:spcPts val="0"/>
              </a:spcBef>
              <a:spcAft>
                <a:spcPts val="0"/>
              </a:spcAft>
              <a:buClr>
                <a:schemeClr val="lt2"/>
              </a:buClr>
              <a:buSzPts val="3200"/>
              <a:buNone/>
              <a:defRPr/>
            </a:lvl2pPr>
            <a:lvl3pPr lvl="2" algn="ctr">
              <a:spcBef>
                <a:spcPts val="0"/>
              </a:spcBef>
              <a:spcAft>
                <a:spcPts val="0"/>
              </a:spcAft>
              <a:buClr>
                <a:schemeClr val="lt2"/>
              </a:buClr>
              <a:buSzPts val="3200"/>
              <a:buNone/>
              <a:defRPr/>
            </a:lvl3pPr>
            <a:lvl4pPr lvl="3" algn="ctr">
              <a:spcBef>
                <a:spcPts val="0"/>
              </a:spcBef>
              <a:spcAft>
                <a:spcPts val="0"/>
              </a:spcAft>
              <a:buClr>
                <a:schemeClr val="lt2"/>
              </a:buClr>
              <a:buSzPts val="3200"/>
              <a:buNone/>
              <a:defRPr/>
            </a:lvl4pPr>
            <a:lvl5pPr lvl="4" algn="ctr">
              <a:spcBef>
                <a:spcPts val="0"/>
              </a:spcBef>
              <a:spcAft>
                <a:spcPts val="0"/>
              </a:spcAft>
              <a:buClr>
                <a:schemeClr val="lt2"/>
              </a:buClr>
              <a:buSzPts val="3200"/>
              <a:buNone/>
              <a:defRPr/>
            </a:lvl5pPr>
            <a:lvl6pPr lvl="5" algn="ctr">
              <a:spcBef>
                <a:spcPts val="0"/>
              </a:spcBef>
              <a:spcAft>
                <a:spcPts val="0"/>
              </a:spcAft>
              <a:buClr>
                <a:schemeClr val="lt2"/>
              </a:buClr>
              <a:buSzPts val="3200"/>
              <a:buNone/>
              <a:defRPr/>
            </a:lvl6pPr>
            <a:lvl7pPr lvl="6" algn="ctr">
              <a:spcBef>
                <a:spcPts val="0"/>
              </a:spcBef>
              <a:spcAft>
                <a:spcPts val="0"/>
              </a:spcAft>
              <a:buClr>
                <a:schemeClr val="lt2"/>
              </a:buClr>
              <a:buSzPts val="3200"/>
              <a:buNone/>
              <a:defRPr/>
            </a:lvl7pPr>
            <a:lvl8pPr lvl="7" algn="ctr">
              <a:spcBef>
                <a:spcPts val="0"/>
              </a:spcBef>
              <a:spcAft>
                <a:spcPts val="0"/>
              </a:spcAft>
              <a:buClr>
                <a:schemeClr val="lt2"/>
              </a:buClr>
              <a:buSzPts val="3200"/>
              <a:buNone/>
              <a:defRPr/>
            </a:lvl8pPr>
            <a:lvl9pPr lvl="8" algn="ctr">
              <a:spcBef>
                <a:spcPts val="0"/>
              </a:spcBef>
              <a:spcAft>
                <a:spcPts val="0"/>
              </a:spcAft>
              <a:buClr>
                <a:schemeClr val="lt2"/>
              </a:buClr>
              <a:buSzPts val="3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42"/>
          <p:cNvSpPr txBox="1">
            <a:spLocks noGrp="1"/>
          </p:cNvSpPr>
          <p:nvPr>
            <p:ph type="subTitle" idx="1"/>
          </p:nvPr>
        </p:nvSpPr>
        <p:spPr>
          <a:xfrm>
            <a:off x="2399850" y="2366051"/>
            <a:ext cx="4344300" cy="106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 name="Google Shape;44;p42"/>
          <p:cNvSpPr txBox="1">
            <a:spLocks noGrp="1"/>
          </p:cNvSpPr>
          <p:nvPr>
            <p:ph type="title"/>
          </p:nvPr>
        </p:nvSpPr>
        <p:spPr>
          <a:xfrm>
            <a:off x="2399850" y="1723050"/>
            <a:ext cx="43443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Clr>
                <a:schemeClr val="lt2"/>
              </a:buClr>
              <a:buSzPts val="3200"/>
              <a:buFont typeface="Century Gothic"/>
              <a:buNone/>
              <a:defRPr/>
            </a:lvl1pPr>
            <a:lvl2pPr lvl="1" algn="l">
              <a:spcBef>
                <a:spcPts val="0"/>
              </a:spcBef>
              <a:spcAft>
                <a:spcPts val="0"/>
              </a:spcAft>
              <a:buClr>
                <a:schemeClr val="lt2"/>
              </a:buClr>
              <a:buSzPts val="3200"/>
              <a:buNone/>
              <a:defRPr/>
            </a:lvl2pPr>
            <a:lvl3pPr lvl="2" algn="l">
              <a:spcBef>
                <a:spcPts val="0"/>
              </a:spcBef>
              <a:spcAft>
                <a:spcPts val="0"/>
              </a:spcAft>
              <a:buClr>
                <a:schemeClr val="lt2"/>
              </a:buClr>
              <a:buSzPts val="3200"/>
              <a:buNone/>
              <a:defRPr/>
            </a:lvl3pPr>
            <a:lvl4pPr lvl="3" algn="l">
              <a:spcBef>
                <a:spcPts val="0"/>
              </a:spcBef>
              <a:spcAft>
                <a:spcPts val="0"/>
              </a:spcAft>
              <a:buClr>
                <a:schemeClr val="lt2"/>
              </a:buClr>
              <a:buSzPts val="3200"/>
              <a:buNone/>
              <a:defRPr/>
            </a:lvl4pPr>
            <a:lvl5pPr lvl="4" algn="l">
              <a:spcBef>
                <a:spcPts val="0"/>
              </a:spcBef>
              <a:spcAft>
                <a:spcPts val="0"/>
              </a:spcAft>
              <a:buClr>
                <a:schemeClr val="lt2"/>
              </a:buClr>
              <a:buSzPts val="3200"/>
              <a:buNone/>
              <a:defRPr/>
            </a:lvl5pPr>
            <a:lvl6pPr lvl="5" algn="l">
              <a:spcBef>
                <a:spcPts val="0"/>
              </a:spcBef>
              <a:spcAft>
                <a:spcPts val="0"/>
              </a:spcAft>
              <a:buClr>
                <a:schemeClr val="lt2"/>
              </a:buClr>
              <a:buSzPts val="3200"/>
              <a:buNone/>
              <a:defRPr/>
            </a:lvl6pPr>
            <a:lvl7pPr lvl="6" algn="l">
              <a:spcBef>
                <a:spcPts val="0"/>
              </a:spcBef>
              <a:spcAft>
                <a:spcPts val="0"/>
              </a:spcAft>
              <a:buClr>
                <a:schemeClr val="lt2"/>
              </a:buClr>
              <a:buSzPts val="3200"/>
              <a:buNone/>
              <a:defRPr/>
            </a:lvl7pPr>
            <a:lvl8pPr lvl="7" algn="l">
              <a:spcBef>
                <a:spcPts val="0"/>
              </a:spcBef>
              <a:spcAft>
                <a:spcPts val="0"/>
              </a:spcAft>
              <a:buClr>
                <a:schemeClr val="lt2"/>
              </a:buClr>
              <a:buSzPts val="3200"/>
              <a:buNone/>
              <a:defRPr/>
            </a:lvl8pPr>
            <a:lvl9pPr lvl="8" algn="l">
              <a:spcBef>
                <a:spcPts val="0"/>
              </a:spcBef>
              <a:spcAft>
                <a:spcPts val="0"/>
              </a:spcAft>
              <a:buClr>
                <a:schemeClr val="lt2"/>
              </a:buClr>
              <a:buSzPts val="3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43"/>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3"/>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3"/>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3"/>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45"/>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5"/>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60" name="Google Shape;60;p45"/>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5"/>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5"/>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47"/>
          <p:cNvSpPr txBox="1">
            <a:spLocks noGrp="1"/>
          </p:cNvSpPr>
          <p:nvPr>
            <p:ph type="title"/>
          </p:nvPr>
        </p:nvSpPr>
        <p:spPr>
          <a:xfrm>
            <a:off x="866217" y="2146300"/>
            <a:ext cx="6619243" cy="143673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3000"/>
              <a:buFont typeface="Century Gothic"/>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body" idx="1"/>
          </p:nvPr>
        </p:nvSpPr>
        <p:spPr>
          <a:xfrm>
            <a:off x="866216" y="3583036"/>
            <a:ext cx="6619244" cy="645300"/>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200"/>
              <a:buNone/>
              <a:defRPr sz="1500" cap="none">
                <a:solidFill>
                  <a:srgbClr val="86D1D8"/>
                </a:solidFill>
              </a:defRPr>
            </a:lvl1pPr>
            <a:lvl2pPr marL="914400" lvl="1" indent="-228600" algn="l">
              <a:spcBef>
                <a:spcPts val="750"/>
              </a:spcBef>
              <a:spcAft>
                <a:spcPts val="0"/>
              </a:spcAft>
              <a:buSzPts val="1080"/>
              <a:buNone/>
              <a:defRPr sz="1350">
                <a:solidFill>
                  <a:schemeClr val="lt1"/>
                </a:solidFill>
              </a:defRPr>
            </a:lvl2pPr>
            <a:lvl3pPr marL="1371600" lvl="2" indent="-228600" algn="l">
              <a:spcBef>
                <a:spcPts val="750"/>
              </a:spcBef>
              <a:spcAft>
                <a:spcPts val="0"/>
              </a:spcAft>
              <a:buSzPts val="960"/>
              <a:buNone/>
              <a:defRPr sz="1200">
                <a:solidFill>
                  <a:schemeClr val="lt1"/>
                </a:solidFill>
              </a:defRPr>
            </a:lvl3pPr>
            <a:lvl4pPr marL="1828800" lvl="3" indent="-228600" algn="l">
              <a:spcBef>
                <a:spcPts val="750"/>
              </a:spcBef>
              <a:spcAft>
                <a:spcPts val="0"/>
              </a:spcAft>
              <a:buSzPts val="840"/>
              <a:buNone/>
              <a:defRPr sz="1050">
                <a:solidFill>
                  <a:schemeClr val="lt1"/>
                </a:solidFill>
              </a:defRPr>
            </a:lvl4pPr>
            <a:lvl5pPr marL="2286000" lvl="4" indent="-228600" algn="l">
              <a:spcBef>
                <a:spcPts val="750"/>
              </a:spcBef>
              <a:spcAft>
                <a:spcPts val="0"/>
              </a:spcAft>
              <a:buSzPts val="840"/>
              <a:buNone/>
              <a:defRPr sz="1050">
                <a:solidFill>
                  <a:schemeClr val="lt1"/>
                </a:solidFill>
              </a:defRPr>
            </a:lvl5pPr>
            <a:lvl6pPr marL="2743200" lvl="5" indent="-228600" algn="l">
              <a:spcBef>
                <a:spcPts val="750"/>
              </a:spcBef>
              <a:spcAft>
                <a:spcPts val="0"/>
              </a:spcAft>
              <a:buSzPts val="840"/>
              <a:buNone/>
              <a:defRPr sz="1050">
                <a:solidFill>
                  <a:schemeClr val="lt1"/>
                </a:solidFill>
              </a:defRPr>
            </a:lvl6pPr>
            <a:lvl7pPr marL="3200400" lvl="6" indent="-228600" algn="l">
              <a:spcBef>
                <a:spcPts val="750"/>
              </a:spcBef>
              <a:spcAft>
                <a:spcPts val="0"/>
              </a:spcAft>
              <a:buSzPts val="840"/>
              <a:buNone/>
              <a:defRPr sz="1050">
                <a:solidFill>
                  <a:schemeClr val="lt1"/>
                </a:solidFill>
              </a:defRPr>
            </a:lvl7pPr>
            <a:lvl8pPr marL="3657600" lvl="7" indent="-228600" algn="l">
              <a:spcBef>
                <a:spcPts val="750"/>
              </a:spcBef>
              <a:spcAft>
                <a:spcPts val="0"/>
              </a:spcAft>
              <a:buSzPts val="840"/>
              <a:buNone/>
              <a:defRPr sz="1050">
                <a:solidFill>
                  <a:schemeClr val="lt1"/>
                </a:solidFill>
              </a:defRPr>
            </a:lvl8pPr>
            <a:lvl9pPr marL="4114800" lvl="8" indent="-228600" algn="l">
              <a:spcBef>
                <a:spcPts val="750"/>
              </a:spcBef>
              <a:spcAft>
                <a:spcPts val="0"/>
              </a:spcAft>
              <a:buSzPts val="840"/>
              <a:buNone/>
              <a:defRPr sz="1050">
                <a:solidFill>
                  <a:schemeClr val="lt1"/>
                </a:solidFill>
              </a:defRPr>
            </a:lvl9pPr>
          </a:lstStyle>
          <a:p>
            <a:endParaRPr/>
          </a:p>
        </p:txBody>
      </p:sp>
      <p:sp>
        <p:nvSpPr>
          <p:cNvPr id="72" name="Google Shape;72;p47"/>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7"/>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7"/>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5"/>
        <p:cNvGrpSpPr/>
        <p:nvPr/>
      </p:nvGrpSpPr>
      <p:grpSpPr>
        <a:xfrm>
          <a:off x="0" y="0"/>
          <a:ext cx="0" cy="0"/>
          <a:chOff x="0" y="0"/>
          <a:chExt cx="0" cy="0"/>
        </a:xfrm>
      </p:grpSpPr>
      <p:pic>
        <p:nvPicPr>
          <p:cNvPr id="6" name="Google Shape;6;p36"/>
          <p:cNvPicPr preferRelativeResize="0"/>
          <p:nvPr/>
        </p:nvPicPr>
        <p:blipFill rotWithShape="1">
          <a:blip r:embed="rId23">
            <a:alphaModFix/>
          </a:blip>
          <a:srcRect l="3613"/>
          <a:stretch/>
        </p:blipFill>
        <p:spPr>
          <a:xfrm>
            <a:off x="0" y="2002264"/>
            <a:ext cx="3027759" cy="3141236"/>
          </a:xfrm>
          <a:prstGeom prst="rect">
            <a:avLst/>
          </a:prstGeom>
          <a:noFill/>
          <a:ln>
            <a:noFill/>
          </a:ln>
        </p:spPr>
      </p:pic>
      <p:pic>
        <p:nvPicPr>
          <p:cNvPr id="7" name="Google Shape;7;p36"/>
          <p:cNvPicPr preferRelativeResize="0"/>
          <p:nvPr/>
        </p:nvPicPr>
        <p:blipFill rotWithShape="1">
          <a:blip r:embed="rId24">
            <a:alphaModFix/>
          </a:blip>
          <a:srcRect l="35640"/>
          <a:stretch/>
        </p:blipFill>
        <p:spPr>
          <a:xfrm>
            <a:off x="0" y="2169261"/>
            <a:ext cx="1141809" cy="1774090"/>
          </a:xfrm>
          <a:prstGeom prst="rect">
            <a:avLst/>
          </a:prstGeom>
          <a:noFill/>
          <a:ln>
            <a:noFill/>
          </a:ln>
        </p:spPr>
      </p:pic>
      <p:sp>
        <p:nvSpPr>
          <p:cNvPr id="8" name="Google Shape;8;p36"/>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36"/>
          <p:cNvPicPr preferRelativeResize="0"/>
          <p:nvPr/>
        </p:nvPicPr>
        <p:blipFill rotWithShape="1">
          <a:blip r:embed="rId25">
            <a:alphaModFix/>
          </a:blip>
          <a:srcRect t="28812"/>
          <a:stretch/>
        </p:blipFill>
        <p:spPr>
          <a:xfrm>
            <a:off x="5999560" y="1"/>
            <a:ext cx="1202540" cy="856055"/>
          </a:xfrm>
          <a:prstGeom prst="rect">
            <a:avLst/>
          </a:prstGeom>
          <a:noFill/>
          <a:ln>
            <a:noFill/>
          </a:ln>
        </p:spPr>
      </p:pic>
      <p:pic>
        <p:nvPicPr>
          <p:cNvPr id="10" name="Google Shape;10;p36"/>
          <p:cNvPicPr preferRelativeResize="0"/>
          <p:nvPr/>
        </p:nvPicPr>
        <p:blipFill rotWithShape="1">
          <a:blip r:embed="rId26">
            <a:alphaModFix/>
          </a:blip>
          <a:srcRect b="23320"/>
          <a:stretch/>
        </p:blipFill>
        <p:spPr>
          <a:xfrm>
            <a:off x="6454408" y="4572000"/>
            <a:ext cx="745301" cy="571500"/>
          </a:xfrm>
          <a:prstGeom prst="rect">
            <a:avLst/>
          </a:prstGeom>
          <a:noFill/>
          <a:ln>
            <a:noFill/>
          </a:ln>
        </p:spPr>
      </p:pic>
      <p:sp>
        <p:nvSpPr>
          <p:cNvPr id="11" name="Google Shape;11;p36"/>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6"/>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3150"/>
              <a:buFont typeface="Century Gothic"/>
              <a:buNone/>
              <a:defRPr sz="315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36"/>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normAutofit/>
          </a:bodyPr>
          <a:lstStyle>
            <a:lvl1pPr marL="457200" marR="0" lvl="0" indent="-304800" algn="l" rtl="0">
              <a:spcBef>
                <a:spcPts val="75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1pPr>
            <a:lvl2pPr marL="914400" marR="0" lvl="1" indent="-297180" algn="l" rtl="0">
              <a:spcBef>
                <a:spcPts val="750"/>
              </a:spcBef>
              <a:spcAft>
                <a:spcPts val="0"/>
              </a:spcAft>
              <a:buClr>
                <a:srgbClr val="86D1D8"/>
              </a:buClr>
              <a:buSzPts val="1080"/>
              <a:buFont typeface="Noto Sans Symbols"/>
              <a:buChar char="►"/>
              <a:defRPr sz="1350" b="0" i="0" u="none" strike="noStrike" cap="none">
                <a:solidFill>
                  <a:schemeClr val="lt1"/>
                </a:solidFill>
                <a:latin typeface="Century Gothic"/>
                <a:ea typeface="Century Gothic"/>
                <a:cs typeface="Century Gothic"/>
                <a:sym typeface="Century Gothic"/>
              </a:defRPr>
            </a:lvl2pPr>
            <a:lvl3pPr marL="1371600" marR="0" lvl="2" indent="-289560" algn="l" rtl="0">
              <a:spcBef>
                <a:spcPts val="750"/>
              </a:spcBef>
              <a:spcAft>
                <a:spcPts val="0"/>
              </a:spcAft>
              <a:buClr>
                <a:srgbClr val="86D1D8"/>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3pPr>
            <a:lvl4pPr marL="1828800" marR="0" lvl="3"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4pPr>
            <a:lvl5pPr marL="2286000" marR="0" lvl="4"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5pPr>
            <a:lvl6pPr marL="2743200" marR="0" lvl="5"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6pPr>
            <a:lvl7pPr marL="3200400" marR="0" lvl="6"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7pPr>
            <a:lvl8pPr marL="3657600" marR="0" lvl="7" indent="-281940"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8pPr>
            <a:lvl9pPr marL="4114800" marR="0" lvl="8" indent="-281940"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36"/>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825"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36"/>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825"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 name="Google Shape;16;p36"/>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None/>
              <a:defRPr sz="21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None/>
              <a:defRPr sz="21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None/>
              <a:defRPr sz="21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None/>
              <a:defRPr sz="21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None/>
              <a:defRPr sz="21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None/>
              <a:defRPr sz="21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None/>
              <a:defRPr sz="21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None/>
              <a:defRPr sz="21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None/>
              <a:defRPr sz="21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microsoft.com/office/2007/relationships/hdphoto" Target="../media/hdphoto3.wdp"/><Relationship Id="rId5"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microsoft.com/office/2007/relationships/hdphoto" Target="../media/hdphoto12.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microsoft.com/office/2007/relationships/hdphoto" Target="../media/hdphoto1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microsoft.com/office/2007/relationships/hdphoto" Target="../media/hdphoto1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microsoft.com/office/2007/relationships/hdphoto" Target="../media/hdphoto15.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microsoft.com/office/2007/relationships/hdphoto" Target="../media/hdphoto16.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microsoft.com/office/2007/relationships/hdphoto" Target="../media/hdphoto17.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microsoft.com/office/2007/relationships/hdphoto" Target="../media/hdphoto18.wdp"/></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microsoft.com/office/2007/relationships/hdphoto" Target="../media/hdphoto19.wdp"/></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microsoft.com/office/2007/relationships/hdphoto" Target="../media/hdphoto20.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microsoft.com/office/2007/relationships/hdphoto" Target="../media/hdphoto2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
          <p:cNvSpPr/>
          <p:nvPr/>
        </p:nvSpPr>
        <p:spPr>
          <a:xfrm>
            <a:off x="1792197" y="3328836"/>
            <a:ext cx="4882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
          <p:cNvSpPr txBox="1">
            <a:spLocks noGrp="1"/>
          </p:cNvSpPr>
          <p:nvPr>
            <p:ph type="ctrTitle"/>
          </p:nvPr>
        </p:nvSpPr>
        <p:spPr>
          <a:xfrm>
            <a:off x="866215" y="564627"/>
            <a:ext cx="6746935" cy="30184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accent2"/>
              </a:buClr>
              <a:buSzPts val="4400"/>
              <a:buFont typeface="Century Gothic"/>
              <a:buNone/>
            </a:pPr>
            <a:r>
              <a:rPr lang="en-US" sz="4400">
                <a:solidFill>
                  <a:schemeClr val="accent2"/>
                </a:solidFill>
              </a:rPr>
              <a:t>MACHINE LEARNING PROJECT</a:t>
            </a:r>
            <a:r>
              <a:rPr lang="en-US" sz="6000"/>
              <a:t> </a:t>
            </a:r>
            <a:br>
              <a:rPr lang="en-US" sz="6000"/>
            </a:br>
            <a:r>
              <a:rPr lang="en-US" sz="3200"/>
              <a:t>FAKE NEWS DETECTION</a:t>
            </a:r>
            <a:endParaRPr sz="4000"/>
          </a:p>
        </p:txBody>
      </p:sp>
      <p:grpSp>
        <p:nvGrpSpPr>
          <p:cNvPr id="171" name="Google Shape;171;p1"/>
          <p:cNvGrpSpPr/>
          <p:nvPr/>
        </p:nvGrpSpPr>
        <p:grpSpPr>
          <a:xfrm rot="10800000">
            <a:off x="2130739" y="4336003"/>
            <a:ext cx="883262" cy="242091"/>
            <a:chOff x="2300350" y="2601250"/>
            <a:chExt cx="2275275" cy="623625"/>
          </a:xfrm>
        </p:grpSpPr>
        <p:sp>
          <p:nvSpPr>
            <p:cNvPr id="172" name="Google Shape;172;p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1"/>
          <p:cNvGrpSpPr/>
          <p:nvPr/>
        </p:nvGrpSpPr>
        <p:grpSpPr>
          <a:xfrm rot="-5400000" flipH="1">
            <a:off x="3660496" y="4881980"/>
            <a:ext cx="1823016" cy="296643"/>
            <a:chOff x="7857346" y="3902355"/>
            <a:chExt cx="1823016" cy="296643"/>
          </a:xfrm>
        </p:grpSpPr>
        <p:sp>
          <p:nvSpPr>
            <p:cNvPr id="179" name="Google Shape;179;p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5" name="Google Shape;185;p1"/>
          <p:cNvGrpSpPr/>
          <p:nvPr/>
        </p:nvGrpSpPr>
        <p:grpSpPr>
          <a:xfrm rot="5400000">
            <a:off x="2421400" y="552075"/>
            <a:ext cx="98902" cy="553090"/>
            <a:chOff x="4898850" y="4820550"/>
            <a:chExt cx="98902" cy="553090"/>
          </a:xfrm>
        </p:grpSpPr>
        <p:sp>
          <p:nvSpPr>
            <p:cNvPr id="186" name="Google Shape;186;p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 name="Google Shape;191;p1"/>
          <p:cNvGrpSpPr/>
          <p:nvPr/>
        </p:nvGrpSpPr>
        <p:grpSpPr>
          <a:xfrm>
            <a:off x="4505167" y="564628"/>
            <a:ext cx="1105976" cy="133969"/>
            <a:chOff x="8183182" y="663852"/>
            <a:chExt cx="1475028" cy="178673"/>
          </a:xfrm>
        </p:grpSpPr>
        <p:grpSp>
          <p:nvGrpSpPr>
            <p:cNvPr id="192" name="Google Shape;192;p1"/>
            <p:cNvGrpSpPr/>
            <p:nvPr/>
          </p:nvGrpSpPr>
          <p:grpSpPr>
            <a:xfrm>
              <a:off x="8183182" y="774425"/>
              <a:ext cx="1178025" cy="68100"/>
              <a:chOff x="2024450" y="204150"/>
              <a:chExt cx="1178025" cy="68100"/>
            </a:xfrm>
          </p:grpSpPr>
          <p:sp>
            <p:nvSpPr>
              <p:cNvPr id="193" name="Google Shape;193;p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1"/>
            <p:cNvGrpSpPr/>
            <p:nvPr/>
          </p:nvGrpSpPr>
          <p:grpSpPr>
            <a:xfrm>
              <a:off x="8480185" y="663852"/>
              <a:ext cx="1178025" cy="68100"/>
              <a:chOff x="2024450" y="204150"/>
              <a:chExt cx="1178025" cy="68100"/>
            </a:xfrm>
          </p:grpSpPr>
          <p:sp>
            <p:nvSpPr>
              <p:cNvPr id="204" name="Google Shape;204;p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4" name="Google Shape;214;p1"/>
          <p:cNvGrpSpPr/>
          <p:nvPr/>
        </p:nvGrpSpPr>
        <p:grpSpPr>
          <a:xfrm>
            <a:off x="5447301" y="4536119"/>
            <a:ext cx="1252896" cy="51000"/>
            <a:chOff x="2915381" y="4104819"/>
            <a:chExt cx="1252896" cy="51000"/>
          </a:xfrm>
        </p:grpSpPr>
        <p:sp>
          <p:nvSpPr>
            <p:cNvPr id="215" name="Google Shape;215;p1"/>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curtains"/>
        <p:sndAc>
          <p:stSnd>
            <p:snd r:embed="rId3" name="drumroll.wav"/>
          </p:stSnd>
        </p:sndAc>
      </p:transition>
    </mc:Choice>
    <mc:Fallback xmlns="">
      <p:transition spd="slow">
        <p:fade/>
        <p:sndAc>
          <p:stSnd>
            <p:snd r:embed="rId4" name="drumroll.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0"/>
          <p:cNvSpPr txBox="1">
            <a:spLocks noGrp="1"/>
          </p:cNvSpPr>
          <p:nvPr>
            <p:ph type="title"/>
          </p:nvPr>
        </p:nvSpPr>
        <p:spPr>
          <a:xfrm>
            <a:off x="534983" y="83760"/>
            <a:ext cx="7053542" cy="7266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100"/>
              <a:buFont typeface="Century Gothic"/>
              <a:buNone/>
            </a:pPr>
            <a:r>
              <a:rPr lang="en-US"/>
              <a:t>NEWS BASED ON </a:t>
            </a:r>
            <a:r>
              <a:rPr lang="en-US">
                <a:solidFill>
                  <a:schemeClr val="accent2"/>
                </a:solidFill>
              </a:rPr>
              <a:t>SUBJECT</a:t>
            </a:r>
            <a:endParaRPr>
              <a:solidFill>
                <a:schemeClr val="accent2"/>
              </a:solidFill>
            </a:endParaRPr>
          </a:p>
        </p:txBody>
      </p:sp>
      <p:sp>
        <p:nvSpPr>
          <p:cNvPr id="459" name="Google Shape;459;p10"/>
          <p:cNvSpPr txBox="1"/>
          <p:nvPr/>
        </p:nvSpPr>
        <p:spPr>
          <a:xfrm>
            <a:off x="6503542" y="1305588"/>
            <a:ext cx="2486346" cy="3754557"/>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After merging both the datasets together, it clearly shows that contribution of  ‘Politics News’ and ‘world News’ is more in the dataset </a:t>
            </a:r>
            <a:endParaRPr b="1" i="0" u="none" strike="noStrike" cap="none" dirty="0">
              <a:solidFill>
                <a:schemeClr val="lt1"/>
              </a:solidFill>
              <a:latin typeface="PT Sans"/>
              <a:ea typeface="PT Sans"/>
              <a:cs typeface="PT Sans"/>
              <a:sym typeface="PT Sans"/>
            </a:endParaRPr>
          </a:p>
        </p:txBody>
      </p:sp>
      <p:sp>
        <p:nvSpPr>
          <p:cNvPr id="460" name="Google Shape;460;p10"/>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0"/>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0"/>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0"/>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4" name="Google Shape;464;p10"/>
          <p:cNvGrpSpPr/>
          <p:nvPr/>
        </p:nvGrpSpPr>
        <p:grpSpPr>
          <a:xfrm>
            <a:off x="7809182" y="1196629"/>
            <a:ext cx="2250993" cy="228146"/>
            <a:chOff x="7809182" y="1151604"/>
            <a:chExt cx="2250993" cy="228146"/>
          </a:xfrm>
        </p:grpSpPr>
        <p:sp>
          <p:nvSpPr>
            <p:cNvPr id="465" name="Google Shape;465;p1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10"/>
          <p:cNvGrpSpPr/>
          <p:nvPr/>
        </p:nvGrpSpPr>
        <p:grpSpPr>
          <a:xfrm rot="5400000">
            <a:off x="1510906" y="410807"/>
            <a:ext cx="98902" cy="553090"/>
            <a:chOff x="4898850" y="4820550"/>
            <a:chExt cx="98902" cy="553090"/>
          </a:xfrm>
        </p:grpSpPr>
        <p:sp>
          <p:nvSpPr>
            <p:cNvPr id="468" name="Google Shape;468;p1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3" name="Google Shape;473;p10"/>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4" name="Google Shape;474;p10"/>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7200"/>
                    </a14:imgEffect>
                    <a14:imgEffect>
                      <a14:saturation sat="200000"/>
                    </a14:imgEffect>
                  </a14:imgLayer>
                </a14:imgProps>
              </a:ext>
            </a:extLst>
          </a:blip>
          <a:srcRect/>
          <a:stretch/>
        </p:blipFill>
        <p:spPr>
          <a:xfrm>
            <a:off x="52427" y="897151"/>
            <a:ext cx="6348373" cy="4183544"/>
          </a:xfrm>
          <a:prstGeom prst="rect">
            <a:avLst/>
          </a:prstGeom>
          <a:noFill/>
          <a:ln>
            <a:noFill/>
          </a:ln>
          <a:effectLst>
            <a:glow rad="63500">
              <a:schemeClr val="accent6">
                <a:satMod val="175000"/>
                <a:alpha val="40000"/>
              </a:schemeClr>
            </a:glow>
            <a:outerShdw blurRad="152400" dist="317500" dir="5400000" sx="90000" sy="-19000" rotWithShape="0">
              <a:prstClr val="black">
                <a:alpha val="15000"/>
              </a:prstClr>
            </a:outerShdw>
            <a:reflection blurRad="6350" stA="52000" endA="300" endPos="3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478"/>
        <p:cNvGrpSpPr/>
        <p:nvPr/>
      </p:nvGrpSpPr>
      <p:grpSpPr>
        <a:xfrm>
          <a:off x="0" y="0"/>
          <a:ext cx="0" cy="0"/>
          <a:chOff x="0" y="0"/>
          <a:chExt cx="0" cy="0"/>
        </a:xfrm>
      </p:grpSpPr>
      <p:sp>
        <p:nvSpPr>
          <p:cNvPr id="479" name="Google Shape;479;p11"/>
          <p:cNvSpPr txBox="1">
            <a:spLocks noGrp="1"/>
          </p:cNvSpPr>
          <p:nvPr>
            <p:ph type="title"/>
          </p:nvPr>
        </p:nvSpPr>
        <p:spPr>
          <a:xfrm>
            <a:off x="534983" y="83760"/>
            <a:ext cx="7053542" cy="7266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100"/>
              <a:buFont typeface="Century Gothic"/>
              <a:buNone/>
            </a:pPr>
            <a:r>
              <a:rPr lang="en-US"/>
              <a:t>NEWS BASED ON </a:t>
            </a:r>
            <a:r>
              <a:rPr lang="en-US">
                <a:solidFill>
                  <a:schemeClr val="accent2"/>
                </a:solidFill>
              </a:rPr>
              <a:t>CATEGORY</a:t>
            </a:r>
            <a:endParaRPr>
              <a:solidFill>
                <a:schemeClr val="accent2"/>
              </a:solidFill>
            </a:endParaRPr>
          </a:p>
        </p:txBody>
      </p:sp>
      <p:sp>
        <p:nvSpPr>
          <p:cNvPr id="480" name="Google Shape;480;p11"/>
          <p:cNvSpPr txBox="1"/>
          <p:nvPr/>
        </p:nvSpPr>
        <p:spPr>
          <a:xfrm>
            <a:off x="6712976" y="963515"/>
            <a:ext cx="2349849" cy="4179985"/>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True Dataset contains articles related to Politics and World </a:t>
            </a:r>
            <a:r>
              <a:rPr lang="en-US" b="0" i="0" u="none" strike="noStrike" cap="none" dirty="0" smtClean="0">
                <a:solidFill>
                  <a:schemeClr val="lt1"/>
                </a:solidFill>
                <a:latin typeface="PT Sans"/>
                <a:ea typeface="PT Sans"/>
                <a:cs typeface="PT Sans"/>
                <a:sym typeface="PT Sans"/>
              </a:rPr>
              <a:t>news.</a:t>
            </a:r>
          </a:p>
          <a:p>
            <a:pPr marR="0" lvl="0" rtl="0">
              <a:lnSpc>
                <a:spcPct val="100000"/>
              </a:lnSpc>
              <a:spcBef>
                <a:spcPts val="0"/>
              </a:spcBef>
              <a:spcAft>
                <a:spcPts val="0"/>
              </a:spcAft>
              <a:buClr>
                <a:srgbClr val="000000"/>
              </a:buClr>
              <a:buSzPts val="1800"/>
            </a:pPr>
            <a:endParaRPr lang="en-US" b="0" i="0" u="none" strike="noStrike" cap="none" dirty="0" smtClean="0">
              <a:solidFill>
                <a:schemeClr val="lt1"/>
              </a:solidFill>
              <a:latin typeface="PT Sans"/>
              <a:ea typeface="PT Sans"/>
              <a:cs typeface="PT Sans"/>
              <a:sym typeface="PT Sans"/>
            </a:endParaRPr>
          </a:p>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smtClean="0">
                <a:solidFill>
                  <a:schemeClr val="lt1"/>
                </a:solidFill>
                <a:latin typeface="PT Sans"/>
                <a:ea typeface="PT Sans"/>
                <a:cs typeface="PT Sans"/>
                <a:sym typeface="PT Sans"/>
              </a:rPr>
              <a:t>Fake </a:t>
            </a:r>
            <a:r>
              <a:rPr lang="en-US" b="0" i="0" u="none" strike="noStrike" cap="none" dirty="0">
                <a:solidFill>
                  <a:schemeClr val="lt1"/>
                </a:solidFill>
                <a:latin typeface="PT Sans"/>
                <a:ea typeface="PT Sans"/>
                <a:cs typeface="PT Sans"/>
                <a:sym typeface="PT Sans"/>
              </a:rPr>
              <a:t>Dataset contains articles related to Politics, Government, Left-News, US_News and Middle-East News</a:t>
            </a:r>
            <a:endParaRPr b="1" i="0" u="none" strike="noStrike" cap="none" dirty="0">
              <a:solidFill>
                <a:schemeClr val="lt1"/>
              </a:solidFill>
              <a:latin typeface="PT Sans"/>
              <a:ea typeface="PT Sans"/>
              <a:cs typeface="PT Sans"/>
              <a:sym typeface="PT Sans"/>
            </a:endParaRPr>
          </a:p>
        </p:txBody>
      </p:sp>
      <p:sp>
        <p:nvSpPr>
          <p:cNvPr id="481" name="Google Shape;481;p11"/>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1"/>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1"/>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1"/>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5" name="Google Shape;485;p11"/>
          <p:cNvGrpSpPr/>
          <p:nvPr/>
        </p:nvGrpSpPr>
        <p:grpSpPr>
          <a:xfrm>
            <a:off x="7809182" y="1196629"/>
            <a:ext cx="2250993" cy="228146"/>
            <a:chOff x="7809182" y="1151604"/>
            <a:chExt cx="2250993" cy="228146"/>
          </a:xfrm>
        </p:grpSpPr>
        <p:sp>
          <p:nvSpPr>
            <p:cNvPr id="486" name="Google Shape;486;p11"/>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1"/>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8" name="Google Shape;488;p11"/>
          <p:cNvGrpSpPr/>
          <p:nvPr/>
        </p:nvGrpSpPr>
        <p:grpSpPr>
          <a:xfrm rot="5400000">
            <a:off x="1202681" y="484414"/>
            <a:ext cx="98902" cy="553090"/>
            <a:chOff x="4898850" y="4820550"/>
            <a:chExt cx="98902" cy="553090"/>
          </a:xfrm>
        </p:grpSpPr>
        <p:sp>
          <p:nvSpPr>
            <p:cNvPr id="489" name="Google Shape;489;p1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4" name="Google Shape;494;p11"/>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5" name="Google Shape;495;p11"/>
          <p:cNvPicPr preferRelativeResize="0"/>
          <p:nvPr/>
        </p:nvPicPr>
        <p:blipFill rotWithShape="1">
          <a:blip r:embed="rId5">
            <a:alphaModFix/>
            <a:extLst>
              <a:ext uri="{BEBA8EAE-BF5A-486C-A8C5-ECC9F3942E4B}">
                <a14:imgProps xmlns:a14="http://schemas.microsoft.com/office/drawing/2010/main">
                  <a14:imgLayer r:embed="rId6">
                    <a14:imgEffect>
                      <a14:saturation sat="300000"/>
                    </a14:imgEffect>
                  </a14:imgLayer>
                </a14:imgProps>
              </a:ext>
            </a:extLst>
          </a:blip>
          <a:srcRect/>
          <a:stretch/>
        </p:blipFill>
        <p:spPr>
          <a:xfrm>
            <a:off x="49087" y="897150"/>
            <a:ext cx="6649663" cy="4190259"/>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2"/>
          <p:cNvSpPr txBox="1">
            <a:spLocks noGrp="1"/>
          </p:cNvSpPr>
          <p:nvPr>
            <p:ph type="title"/>
          </p:nvPr>
        </p:nvSpPr>
        <p:spPr>
          <a:xfrm>
            <a:off x="534983" y="83760"/>
            <a:ext cx="7053542" cy="7266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100"/>
              <a:buFont typeface="Century Gothic"/>
              <a:buNone/>
            </a:pPr>
            <a:r>
              <a:rPr lang="en-US"/>
              <a:t>NEWS BASED ON </a:t>
            </a:r>
            <a:r>
              <a:rPr lang="en-US">
                <a:solidFill>
                  <a:schemeClr val="accent2"/>
                </a:solidFill>
              </a:rPr>
              <a:t>CATEGORY</a:t>
            </a:r>
            <a:endParaRPr>
              <a:solidFill>
                <a:schemeClr val="accent2"/>
              </a:solidFill>
            </a:endParaRPr>
          </a:p>
        </p:txBody>
      </p:sp>
      <p:sp>
        <p:nvSpPr>
          <p:cNvPr id="501" name="Google Shape;501;p12"/>
          <p:cNvSpPr txBox="1"/>
          <p:nvPr/>
        </p:nvSpPr>
        <p:spPr>
          <a:xfrm>
            <a:off x="6811766" y="1196629"/>
            <a:ext cx="2251058" cy="3880506"/>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This histogram shows distribution of title length for both the </a:t>
            </a:r>
            <a:r>
              <a:rPr lang="en-US" b="0" i="0" u="none" strike="noStrike" cap="none" dirty="0" smtClean="0">
                <a:solidFill>
                  <a:schemeClr val="lt1"/>
                </a:solidFill>
                <a:latin typeface="PT Sans"/>
                <a:ea typeface="PT Sans"/>
                <a:cs typeface="PT Sans"/>
                <a:sym typeface="PT Sans"/>
              </a:rPr>
              <a:t>datasets.</a:t>
            </a:r>
            <a:endParaRPr sz="1100" dirty="0"/>
          </a:p>
          <a:p>
            <a:pPr marL="0" marR="0" lvl="0" indent="0" rtl="0">
              <a:lnSpc>
                <a:spcPct val="100000"/>
              </a:lnSpc>
              <a:spcBef>
                <a:spcPts val="0"/>
              </a:spcBef>
              <a:spcAft>
                <a:spcPts val="0"/>
              </a:spcAft>
              <a:buClr>
                <a:srgbClr val="000000"/>
              </a:buClr>
              <a:buSzPts val="1800"/>
              <a:buFont typeface="Arial"/>
              <a:buNone/>
            </a:pPr>
            <a:endParaRPr b="1" i="0" u="none" strike="noStrike" cap="none" dirty="0">
              <a:solidFill>
                <a:schemeClr val="lt1"/>
              </a:solidFill>
              <a:latin typeface="PT Sans"/>
              <a:ea typeface="PT Sans"/>
              <a:cs typeface="PT Sans"/>
              <a:sym typeface="PT Sans"/>
            </a:endParaRPr>
          </a:p>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It concludes that length of true news titles is more than fake news titles</a:t>
            </a:r>
            <a:endParaRPr b="0" i="0" u="none" strike="noStrike" cap="none" dirty="0">
              <a:solidFill>
                <a:schemeClr val="lt1"/>
              </a:solidFill>
              <a:latin typeface="PT Sans"/>
              <a:ea typeface="PT Sans"/>
              <a:cs typeface="PT Sans"/>
              <a:sym typeface="PT Sans"/>
            </a:endParaRPr>
          </a:p>
        </p:txBody>
      </p:sp>
      <p:sp>
        <p:nvSpPr>
          <p:cNvPr id="502" name="Google Shape;502;p12"/>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2"/>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2"/>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2"/>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6" name="Google Shape;506;p12"/>
          <p:cNvGrpSpPr/>
          <p:nvPr/>
        </p:nvGrpSpPr>
        <p:grpSpPr>
          <a:xfrm>
            <a:off x="7809182" y="1196629"/>
            <a:ext cx="2250993" cy="228146"/>
            <a:chOff x="7809182" y="1151604"/>
            <a:chExt cx="2250993" cy="228146"/>
          </a:xfrm>
        </p:grpSpPr>
        <p:sp>
          <p:nvSpPr>
            <p:cNvPr id="507" name="Google Shape;507;p12"/>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2"/>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 name="Google Shape;509;p12"/>
          <p:cNvGrpSpPr/>
          <p:nvPr/>
        </p:nvGrpSpPr>
        <p:grpSpPr>
          <a:xfrm rot="5400000">
            <a:off x="1202681" y="484414"/>
            <a:ext cx="98902" cy="553090"/>
            <a:chOff x="4898850" y="4820550"/>
            <a:chExt cx="98902" cy="553090"/>
          </a:xfrm>
        </p:grpSpPr>
        <p:sp>
          <p:nvSpPr>
            <p:cNvPr id="510" name="Google Shape;510;p1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5" name="Google Shape;515;p12"/>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6" name="Google Shape;516;p12"/>
          <p:cNvPicPr preferRelativeResize="0"/>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a:stretch/>
        </p:blipFill>
        <p:spPr>
          <a:xfrm>
            <a:off x="57849" y="1196629"/>
            <a:ext cx="6640902" cy="38993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3"/>
          <p:cNvSpPr txBox="1">
            <a:spLocks noGrp="1"/>
          </p:cNvSpPr>
          <p:nvPr>
            <p:ph type="title"/>
          </p:nvPr>
        </p:nvSpPr>
        <p:spPr>
          <a:xfrm>
            <a:off x="534983" y="83760"/>
            <a:ext cx="7053542" cy="7266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2800"/>
              <a:buFont typeface="Century Gothic"/>
              <a:buNone/>
            </a:pPr>
            <a:r>
              <a:rPr lang="en-US" sz="2800"/>
              <a:t>VISUALIZE BALANCING OF </a:t>
            </a:r>
            <a:br>
              <a:rPr lang="en-US" sz="2800"/>
            </a:br>
            <a:r>
              <a:rPr lang="en-US" sz="2800">
                <a:solidFill>
                  <a:schemeClr val="accent2"/>
                </a:solidFill>
              </a:rPr>
              <a:t>NEWS</a:t>
            </a:r>
            <a:endParaRPr sz="2800">
              <a:solidFill>
                <a:schemeClr val="accent2"/>
              </a:solidFill>
            </a:endParaRPr>
          </a:p>
        </p:txBody>
      </p:sp>
      <p:sp>
        <p:nvSpPr>
          <p:cNvPr id="522" name="Google Shape;522;p13"/>
          <p:cNvSpPr txBox="1"/>
          <p:nvPr/>
        </p:nvSpPr>
        <p:spPr>
          <a:xfrm>
            <a:off x="6453119" y="1196629"/>
            <a:ext cx="2609705" cy="3880506"/>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Contribution of fake news articles is more as compared to true news articles, still data seems to be balanced enough</a:t>
            </a:r>
            <a:endParaRPr b="1" i="0" u="none" strike="noStrike" cap="none" dirty="0">
              <a:solidFill>
                <a:schemeClr val="lt1"/>
              </a:solidFill>
              <a:latin typeface="PT Sans"/>
              <a:ea typeface="PT Sans"/>
              <a:cs typeface="PT Sans"/>
              <a:sym typeface="PT Sans"/>
            </a:endParaRPr>
          </a:p>
        </p:txBody>
      </p:sp>
      <p:sp>
        <p:nvSpPr>
          <p:cNvPr id="523" name="Google Shape;523;p13"/>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3"/>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3"/>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3"/>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7" name="Google Shape;527;p13"/>
          <p:cNvGrpSpPr/>
          <p:nvPr/>
        </p:nvGrpSpPr>
        <p:grpSpPr>
          <a:xfrm>
            <a:off x="7809182" y="1196629"/>
            <a:ext cx="2250993" cy="228146"/>
            <a:chOff x="7809182" y="1151604"/>
            <a:chExt cx="2250993" cy="228146"/>
          </a:xfrm>
        </p:grpSpPr>
        <p:sp>
          <p:nvSpPr>
            <p:cNvPr id="528" name="Google Shape;528;p13"/>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3"/>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 name="Google Shape;530;p13"/>
          <p:cNvGrpSpPr/>
          <p:nvPr/>
        </p:nvGrpSpPr>
        <p:grpSpPr>
          <a:xfrm rot="5400000">
            <a:off x="1202681" y="484414"/>
            <a:ext cx="98902" cy="553090"/>
            <a:chOff x="4898850" y="4820550"/>
            <a:chExt cx="98902" cy="553090"/>
          </a:xfrm>
        </p:grpSpPr>
        <p:sp>
          <p:nvSpPr>
            <p:cNvPr id="531" name="Google Shape;531;p1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13"/>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7" name="Google Shape;537;p13"/>
          <p:cNvPicPr preferRelativeResize="0"/>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a:stretch/>
        </p:blipFill>
        <p:spPr>
          <a:xfrm>
            <a:off x="59102" y="1196629"/>
            <a:ext cx="6187585" cy="3880506"/>
          </a:xfrm>
          <a:prstGeom prst="rect">
            <a:avLst/>
          </a:prstGeom>
          <a:noFill/>
          <a:ln>
            <a:noFill/>
          </a:ln>
        </p:spPr>
      </p:pic>
      <p:pic>
        <p:nvPicPr>
          <p:cNvPr id="538" name="Google Shape;538;p13"/>
          <p:cNvPicPr preferRelativeResize="0"/>
          <p:nvPr/>
        </p:nvPicPr>
        <p:blipFill rotWithShape="1">
          <a:blip r:embed="rId5">
            <a:alphaModFix/>
          </a:blip>
          <a:srcRect/>
          <a:stretch/>
        </p:blipFill>
        <p:spPr>
          <a:xfrm>
            <a:off x="5754531" y="1243801"/>
            <a:ext cx="447675" cy="361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4"/>
          <p:cNvSpPr txBox="1">
            <a:spLocks noGrp="1"/>
          </p:cNvSpPr>
          <p:nvPr>
            <p:ph type="title"/>
          </p:nvPr>
        </p:nvSpPr>
        <p:spPr>
          <a:xfrm>
            <a:off x="534983" y="83760"/>
            <a:ext cx="7053542" cy="7266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2800"/>
              <a:buFont typeface="Century Gothic"/>
              <a:buNone/>
            </a:pPr>
            <a:r>
              <a:rPr lang="en-US" sz="2800" dirty="0"/>
              <a:t>VISUALIZE Contribution OF </a:t>
            </a:r>
            <a:br>
              <a:rPr lang="en-US" sz="2800" dirty="0"/>
            </a:br>
            <a:r>
              <a:rPr lang="en-US" sz="2800" dirty="0">
                <a:solidFill>
                  <a:schemeClr val="accent2"/>
                </a:solidFill>
              </a:rPr>
              <a:t>NEWS</a:t>
            </a:r>
            <a:endParaRPr sz="2800" dirty="0">
              <a:solidFill>
                <a:schemeClr val="accent2"/>
              </a:solidFill>
            </a:endParaRPr>
          </a:p>
        </p:txBody>
      </p:sp>
      <p:sp>
        <p:nvSpPr>
          <p:cNvPr id="544" name="Google Shape;544;p14"/>
          <p:cNvSpPr txBox="1"/>
          <p:nvPr/>
        </p:nvSpPr>
        <p:spPr>
          <a:xfrm>
            <a:off x="6554029" y="1424775"/>
            <a:ext cx="2538601" cy="3652359"/>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This pie chart helps us to understand the contribution of fake and true news articles in the dataset</a:t>
            </a:r>
            <a:r>
              <a:rPr lang="en-US" b="0" i="0" u="none" strike="noStrike" cap="none" dirty="0" smtClean="0">
                <a:solidFill>
                  <a:schemeClr val="lt1"/>
                </a:solidFill>
                <a:latin typeface="PT Sans"/>
                <a:ea typeface="PT Sans"/>
                <a:cs typeface="PT Sans"/>
                <a:sym typeface="PT Sans"/>
              </a:rPr>
              <a:t>.</a:t>
            </a:r>
          </a:p>
          <a:p>
            <a:pPr marR="0" lvl="0" rtl="0">
              <a:lnSpc>
                <a:spcPct val="100000"/>
              </a:lnSpc>
              <a:spcBef>
                <a:spcPts val="0"/>
              </a:spcBef>
              <a:spcAft>
                <a:spcPts val="0"/>
              </a:spcAft>
              <a:buClr>
                <a:srgbClr val="000000"/>
              </a:buClr>
              <a:buSzPts val="1800"/>
            </a:pPr>
            <a:endParaRPr b="1" i="0" u="none" strike="noStrike" cap="none" dirty="0">
              <a:solidFill>
                <a:schemeClr val="lt1"/>
              </a:solidFill>
              <a:latin typeface="PT Sans"/>
              <a:ea typeface="PT Sans"/>
              <a:cs typeface="PT Sans"/>
              <a:sym typeface="PT Sans"/>
            </a:endParaRPr>
          </a:p>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Fake news contribution is more when compared to true news</a:t>
            </a:r>
            <a:endParaRPr b="0" i="0" u="none" strike="noStrike" cap="none" dirty="0">
              <a:solidFill>
                <a:schemeClr val="lt1"/>
              </a:solidFill>
              <a:latin typeface="PT Sans"/>
              <a:ea typeface="PT Sans"/>
              <a:cs typeface="PT Sans"/>
              <a:sym typeface="PT Sans"/>
            </a:endParaRPr>
          </a:p>
        </p:txBody>
      </p:sp>
      <p:sp>
        <p:nvSpPr>
          <p:cNvPr id="545" name="Google Shape;545;p14"/>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9" name="Google Shape;549;p14"/>
          <p:cNvGrpSpPr/>
          <p:nvPr/>
        </p:nvGrpSpPr>
        <p:grpSpPr>
          <a:xfrm>
            <a:off x="7809182" y="1196629"/>
            <a:ext cx="2250993" cy="228146"/>
            <a:chOff x="7809182" y="1151604"/>
            <a:chExt cx="2250993" cy="228146"/>
          </a:xfrm>
        </p:grpSpPr>
        <p:sp>
          <p:nvSpPr>
            <p:cNvPr id="550" name="Google Shape;550;p14"/>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2" name="Google Shape;552;p14"/>
          <p:cNvGrpSpPr/>
          <p:nvPr/>
        </p:nvGrpSpPr>
        <p:grpSpPr>
          <a:xfrm rot="5400000">
            <a:off x="1202681" y="484414"/>
            <a:ext cx="98902" cy="553090"/>
            <a:chOff x="4898850" y="4820550"/>
            <a:chExt cx="98902" cy="553090"/>
          </a:xfrm>
        </p:grpSpPr>
        <p:sp>
          <p:nvSpPr>
            <p:cNvPr id="553" name="Google Shape;55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8" name="Google Shape;558;p14"/>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txBox="1"/>
          <p:nvPr/>
        </p:nvSpPr>
        <p:spPr>
          <a:xfrm>
            <a:off x="4866399" y="793747"/>
            <a:ext cx="1927863" cy="82173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PT Sans"/>
                <a:ea typeface="PT Sans"/>
                <a:cs typeface="PT Sans"/>
                <a:sym typeface="PT Sans"/>
              </a:rPr>
              <a:t>Fake News – 0</a:t>
            </a:r>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PT Sans"/>
                <a:ea typeface="PT Sans"/>
                <a:cs typeface="PT Sans"/>
                <a:sym typeface="PT Sans"/>
              </a:rPr>
              <a:t>True News – 1  </a:t>
            </a:r>
            <a:endParaRPr sz="1400" b="1" i="0" u="none" strike="noStrike" cap="none">
              <a:solidFill>
                <a:schemeClr val="lt1"/>
              </a:solidFill>
              <a:latin typeface="PT Sans"/>
              <a:ea typeface="PT Sans"/>
              <a:cs typeface="PT Sans"/>
              <a:sym typeface="PT Sans"/>
            </a:endParaRPr>
          </a:p>
        </p:txBody>
      </p:sp>
      <p:pic>
        <p:nvPicPr>
          <p:cNvPr id="560" name="Google Shape;560;p14"/>
          <p:cNvPicPr preferRelativeResize="0"/>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a:stretch/>
        </p:blipFill>
        <p:spPr>
          <a:xfrm>
            <a:off x="72900" y="1080561"/>
            <a:ext cx="4805025" cy="40068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50" name="Google Shape;350;p6"/>
          <p:cNvGrpSpPr/>
          <p:nvPr/>
        </p:nvGrpSpPr>
        <p:grpSpPr>
          <a:xfrm rot="10800000">
            <a:off x="2353996" y="4413168"/>
            <a:ext cx="883262" cy="242091"/>
            <a:chOff x="2300350" y="2601250"/>
            <a:chExt cx="2275275" cy="623625"/>
          </a:xfrm>
        </p:grpSpPr>
        <p:sp>
          <p:nvSpPr>
            <p:cNvPr id="351" name="Google Shape;351;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 name="Google Shape;357;p6"/>
          <p:cNvSpPr txBox="1"/>
          <p:nvPr/>
        </p:nvSpPr>
        <p:spPr>
          <a:xfrm>
            <a:off x="174659" y="0"/>
            <a:ext cx="7602877" cy="678094"/>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2800"/>
            </a:pPr>
            <a:r>
              <a:rPr lang="en-US" sz="3200" b="0" i="0" u="none" strike="noStrike" cap="none" dirty="0" smtClean="0">
                <a:solidFill>
                  <a:schemeClr val="lt1"/>
                </a:solidFill>
                <a:latin typeface="Century Gothic"/>
                <a:ea typeface="Century Gothic"/>
                <a:cs typeface="Century Gothic"/>
                <a:sym typeface="Century Gothic"/>
              </a:rPr>
              <a:t>Text </a:t>
            </a:r>
            <a:r>
              <a:rPr lang="en-US" sz="3200" dirty="0">
                <a:solidFill>
                  <a:schemeClr val="accent2"/>
                </a:solidFill>
                <a:latin typeface="Century Gothic"/>
                <a:ea typeface="Century Gothic"/>
                <a:cs typeface="Century Gothic"/>
                <a:sym typeface="Century Gothic"/>
              </a:rPr>
              <a:t>Processing</a:t>
            </a:r>
            <a:endParaRPr sz="3200" dirty="0">
              <a:solidFill>
                <a:schemeClr val="accent2"/>
              </a:solidFill>
              <a:latin typeface="Century Gothic"/>
              <a:ea typeface="Century Gothic"/>
              <a:cs typeface="Century Gothic"/>
              <a:sym typeface="Century Gothic"/>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28302" y="1728087"/>
            <a:ext cx="5094807" cy="2587060"/>
          </a:xfrm>
          <a:prstGeom prst="rect">
            <a:avLst/>
          </a:prstGeom>
        </p:spPr>
      </p:pic>
      <p:sp>
        <p:nvSpPr>
          <p:cNvPr id="19" name="Google Shape;566;p15"/>
          <p:cNvSpPr txBox="1"/>
          <p:nvPr/>
        </p:nvSpPr>
        <p:spPr>
          <a:xfrm>
            <a:off x="5264510" y="893852"/>
            <a:ext cx="3828120" cy="4239374"/>
          </a:xfrm>
          <a:prstGeom prst="rect">
            <a:avLst/>
          </a:prstGeom>
          <a:noFill/>
          <a:ln>
            <a:noFill/>
          </a:ln>
        </p:spPr>
        <p:txBody>
          <a:bodyPr spcFirstLastPara="1" wrap="square" lIns="91425" tIns="91425" rIns="91425" bIns="91425" anchor="ctr" anchorCtr="0">
            <a:noAutofit/>
          </a:bodyPr>
          <a:lstStyle/>
          <a:p>
            <a:pPr marL="171450" lvl="0" indent="-171450">
              <a:buSzPts val="1800"/>
              <a:buFont typeface="Wingdings" panose="05000000000000000000" pitchFamily="2" charset="2"/>
              <a:buChar char="q"/>
            </a:pPr>
            <a:r>
              <a:rPr lang="en-US" sz="1200" dirty="0">
                <a:solidFill>
                  <a:schemeClr val="lt1"/>
                </a:solidFill>
                <a:latin typeface="PT Sans"/>
                <a:ea typeface="PT Sans"/>
                <a:cs typeface="PT Sans"/>
                <a:sym typeface="PT Sans"/>
              </a:rPr>
              <a:t> </a:t>
            </a:r>
            <a:r>
              <a:rPr lang="en-US" sz="1200" dirty="0" smtClean="0">
                <a:solidFill>
                  <a:schemeClr val="lt1"/>
                </a:solidFill>
                <a:latin typeface="PT Sans"/>
                <a:ea typeface="PT Sans"/>
                <a:cs typeface="PT Sans"/>
                <a:sym typeface="PT Sans"/>
              </a:rPr>
              <a:t>Helps </a:t>
            </a:r>
            <a:r>
              <a:rPr lang="en-US" sz="1200" dirty="0">
                <a:solidFill>
                  <a:schemeClr val="lt1"/>
                </a:solidFill>
                <a:latin typeface="PT Sans"/>
                <a:ea typeface="PT Sans"/>
                <a:cs typeface="PT Sans"/>
                <a:sym typeface="PT Sans"/>
              </a:rPr>
              <a:t>to convert all text to </a:t>
            </a:r>
            <a:r>
              <a:rPr lang="en-US" sz="1200" dirty="0" smtClean="0">
                <a:solidFill>
                  <a:schemeClr val="lt1"/>
                </a:solidFill>
                <a:latin typeface="PT Sans"/>
                <a:ea typeface="PT Sans"/>
                <a:cs typeface="PT Sans"/>
                <a:sym typeface="PT Sans"/>
              </a:rPr>
              <a:t>lowercase</a:t>
            </a:r>
          </a:p>
          <a:p>
            <a:pPr marL="285750" lvl="0" indent="-285750">
              <a:buSzPts val="1800"/>
              <a:buFont typeface="Wingdings" panose="05000000000000000000" pitchFamily="2" charset="2"/>
              <a:buChar char="q"/>
            </a:pPr>
            <a:endParaRPr lang="en-US" sz="1200" b="0" i="0" u="none" strike="noStrike" cap="none" dirty="0">
              <a:solidFill>
                <a:schemeClr val="lt1"/>
              </a:solidFill>
              <a:latin typeface="PT Sans"/>
              <a:ea typeface="PT Sans"/>
              <a:cs typeface="PT Sans"/>
              <a:sym typeface="PT Sans"/>
            </a:endParaRPr>
          </a:p>
          <a:p>
            <a:pPr marL="171450" lvl="0" indent="-171450">
              <a:buSzPts val="1800"/>
              <a:buFont typeface="Wingdings" panose="05000000000000000000" pitchFamily="2" charset="2"/>
              <a:buChar char="q"/>
            </a:pPr>
            <a:r>
              <a:rPr lang="en-US" sz="1200" dirty="0" smtClean="0">
                <a:solidFill>
                  <a:schemeClr val="lt1"/>
                </a:solidFill>
                <a:latin typeface="PT Sans"/>
                <a:ea typeface="PT Sans"/>
                <a:cs typeface="PT Sans"/>
                <a:sym typeface="PT Sans"/>
              </a:rPr>
              <a:t> Regular </a:t>
            </a:r>
            <a:r>
              <a:rPr lang="en-US" sz="1200" dirty="0">
                <a:solidFill>
                  <a:schemeClr val="lt1"/>
                </a:solidFill>
                <a:latin typeface="PT Sans"/>
                <a:ea typeface="PT Sans"/>
                <a:cs typeface="PT Sans"/>
                <a:sym typeface="PT Sans"/>
              </a:rPr>
              <a:t>Expression helps to remove 'https</a:t>
            </a:r>
            <a:r>
              <a:rPr lang="en-US" sz="1200" dirty="0" smtClean="0">
                <a:solidFill>
                  <a:schemeClr val="lt1"/>
                </a:solidFill>
                <a:latin typeface="PT Sans"/>
                <a:ea typeface="PT Sans"/>
                <a:cs typeface="PT Sans"/>
                <a:sym typeface="PT Sans"/>
              </a:rPr>
              <a:t>', 'www‘ unwanted urls </a:t>
            </a:r>
            <a:r>
              <a:rPr lang="en-US" sz="1200" dirty="0">
                <a:solidFill>
                  <a:schemeClr val="lt1"/>
                </a:solidFill>
                <a:latin typeface="PT Sans"/>
                <a:ea typeface="PT Sans"/>
                <a:cs typeface="PT Sans"/>
                <a:sym typeface="PT Sans"/>
              </a:rPr>
              <a:t>from the </a:t>
            </a:r>
            <a:r>
              <a:rPr lang="en-US" sz="1200" dirty="0" smtClean="0">
                <a:solidFill>
                  <a:schemeClr val="lt1"/>
                </a:solidFill>
                <a:latin typeface="PT Sans"/>
                <a:ea typeface="PT Sans"/>
                <a:cs typeface="PT Sans"/>
                <a:sym typeface="PT Sans"/>
              </a:rPr>
              <a:t>text</a:t>
            </a:r>
          </a:p>
          <a:p>
            <a:pPr marL="285750" lvl="0" indent="-285750">
              <a:buSzPts val="1800"/>
              <a:buFont typeface="Wingdings" panose="05000000000000000000" pitchFamily="2" charset="2"/>
              <a:buChar char="q"/>
            </a:pPr>
            <a:endParaRPr lang="en-US" sz="1200" dirty="0">
              <a:solidFill>
                <a:schemeClr val="lt1"/>
              </a:solidFill>
              <a:latin typeface="PT Sans"/>
              <a:ea typeface="PT Sans"/>
              <a:cs typeface="PT Sans"/>
              <a:sym typeface="PT Sans"/>
            </a:endParaRPr>
          </a:p>
          <a:p>
            <a:pPr marL="171450" lvl="0" indent="-171450">
              <a:buSzPts val="1800"/>
              <a:buFont typeface="Wingdings" panose="05000000000000000000" pitchFamily="2" charset="2"/>
              <a:buChar char="q"/>
            </a:pPr>
            <a:r>
              <a:rPr lang="en-US" sz="1200" dirty="0" smtClean="0">
                <a:solidFill>
                  <a:schemeClr val="lt1"/>
                </a:solidFill>
                <a:latin typeface="PT Sans"/>
                <a:ea typeface="PT Sans"/>
                <a:cs typeface="PT Sans"/>
                <a:sym typeface="PT Sans"/>
              </a:rPr>
              <a:t> Regular </a:t>
            </a:r>
            <a:r>
              <a:rPr lang="en-US" sz="1200" dirty="0">
                <a:solidFill>
                  <a:schemeClr val="lt1"/>
                </a:solidFill>
                <a:latin typeface="PT Sans"/>
                <a:ea typeface="PT Sans"/>
                <a:cs typeface="PT Sans"/>
                <a:sym typeface="PT Sans"/>
              </a:rPr>
              <a:t>Expression helps to remove unwanted symbols and </a:t>
            </a:r>
            <a:r>
              <a:rPr lang="en-US" sz="1200" dirty="0" smtClean="0">
                <a:solidFill>
                  <a:schemeClr val="lt1"/>
                </a:solidFill>
                <a:latin typeface="PT Sans"/>
                <a:ea typeface="PT Sans"/>
                <a:cs typeface="PT Sans"/>
                <a:sym typeface="PT Sans"/>
              </a:rPr>
              <a:t>hashtags</a:t>
            </a:r>
          </a:p>
          <a:p>
            <a:pPr marL="285750" lvl="0" indent="-285750">
              <a:buSzPts val="1800"/>
              <a:buFont typeface="Wingdings" panose="05000000000000000000" pitchFamily="2" charset="2"/>
              <a:buChar char="q"/>
            </a:pPr>
            <a:endParaRPr lang="en-US" sz="1200" dirty="0">
              <a:solidFill>
                <a:schemeClr val="lt1"/>
              </a:solidFill>
              <a:latin typeface="PT Sans"/>
              <a:ea typeface="PT Sans"/>
              <a:cs typeface="PT Sans"/>
              <a:sym typeface="PT Sans"/>
            </a:endParaRPr>
          </a:p>
          <a:p>
            <a:pPr marL="171450" lvl="0" indent="-171450">
              <a:buSzPts val="1800"/>
              <a:buFont typeface="Wingdings" panose="05000000000000000000" pitchFamily="2" charset="2"/>
              <a:buChar char="q"/>
            </a:pPr>
            <a:r>
              <a:rPr lang="en-US" sz="1200" dirty="0" smtClean="0">
                <a:solidFill>
                  <a:schemeClr val="lt1"/>
                </a:solidFill>
                <a:latin typeface="PT Sans"/>
                <a:ea typeface="PT Sans"/>
                <a:cs typeface="PT Sans"/>
                <a:sym typeface="PT Sans"/>
              </a:rPr>
              <a:t> Regular </a:t>
            </a:r>
            <a:r>
              <a:rPr lang="en-US" sz="1200" dirty="0">
                <a:solidFill>
                  <a:schemeClr val="lt1"/>
                </a:solidFill>
                <a:latin typeface="PT Sans"/>
                <a:ea typeface="PT Sans"/>
                <a:cs typeface="PT Sans"/>
                <a:sym typeface="PT Sans"/>
              </a:rPr>
              <a:t>Expression helps to remove unwanted </a:t>
            </a:r>
            <a:r>
              <a:rPr lang="en-US" sz="1200" dirty="0" smtClean="0">
                <a:solidFill>
                  <a:schemeClr val="lt1"/>
                </a:solidFill>
                <a:latin typeface="PT Sans"/>
                <a:ea typeface="PT Sans"/>
                <a:cs typeface="PT Sans"/>
                <a:sym typeface="PT Sans"/>
              </a:rPr>
              <a:t>punctuations</a:t>
            </a:r>
          </a:p>
          <a:p>
            <a:pPr marL="285750" lvl="0" indent="-285750">
              <a:buSzPts val="1800"/>
              <a:buFont typeface="Wingdings" panose="05000000000000000000" pitchFamily="2" charset="2"/>
              <a:buChar char="q"/>
            </a:pPr>
            <a:endParaRPr lang="en-US" sz="1200" dirty="0">
              <a:solidFill>
                <a:schemeClr val="lt1"/>
              </a:solidFill>
              <a:latin typeface="PT Sans"/>
              <a:ea typeface="PT Sans"/>
              <a:cs typeface="PT Sans"/>
              <a:sym typeface="PT Sans"/>
            </a:endParaRPr>
          </a:p>
          <a:p>
            <a:pPr marL="171450" lvl="0" indent="-171450">
              <a:buSzPts val="1800"/>
              <a:buFont typeface="Wingdings" panose="05000000000000000000" pitchFamily="2" charset="2"/>
              <a:buChar char="q"/>
            </a:pPr>
            <a:r>
              <a:rPr lang="en-US" sz="1200" dirty="0" smtClean="0">
                <a:solidFill>
                  <a:schemeClr val="lt1"/>
                </a:solidFill>
                <a:latin typeface="PT Sans"/>
                <a:ea typeface="PT Sans"/>
                <a:cs typeface="PT Sans"/>
                <a:sym typeface="PT Sans"/>
              </a:rPr>
              <a:t>Tokenization </a:t>
            </a:r>
            <a:r>
              <a:rPr lang="en-US" sz="1200" dirty="0">
                <a:solidFill>
                  <a:schemeClr val="lt1"/>
                </a:solidFill>
                <a:latin typeface="PT Sans"/>
                <a:ea typeface="PT Sans"/>
                <a:cs typeface="PT Sans"/>
                <a:sym typeface="PT Sans"/>
              </a:rPr>
              <a:t>helps to split words into individual </a:t>
            </a:r>
            <a:r>
              <a:rPr lang="en-US" sz="1200" dirty="0" smtClean="0">
                <a:solidFill>
                  <a:schemeClr val="lt1"/>
                </a:solidFill>
                <a:latin typeface="PT Sans"/>
                <a:ea typeface="PT Sans"/>
                <a:cs typeface="PT Sans"/>
                <a:sym typeface="PT Sans"/>
              </a:rPr>
              <a:t>words</a:t>
            </a:r>
          </a:p>
          <a:p>
            <a:pPr marL="285750" lvl="0" indent="-285750">
              <a:buSzPts val="1800"/>
              <a:buFont typeface="Wingdings" panose="05000000000000000000" pitchFamily="2" charset="2"/>
              <a:buChar char="q"/>
            </a:pPr>
            <a:endParaRPr lang="en-US" sz="1200" dirty="0">
              <a:solidFill>
                <a:schemeClr val="lt1"/>
              </a:solidFill>
              <a:latin typeface="PT Sans"/>
              <a:ea typeface="PT Sans"/>
              <a:cs typeface="PT Sans"/>
              <a:sym typeface="PT Sans"/>
            </a:endParaRPr>
          </a:p>
          <a:p>
            <a:pPr marL="171450" lvl="0" indent="-171450">
              <a:buSzPts val="1800"/>
              <a:buFont typeface="Wingdings" panose="05000000000000000000" pitchFamily="2" charset="2"/>
              <a:buChar char="q"/>
            </a:pPr>
            <a:r>
              <a:rPr lang="en-US" sz="1200" dirty="0" smtClean="0">
                <a:solidFill>
                  <a:schemeClr val="lt1"/>
                </a:solidFill>
                <a:latin typeface="PT Sans"/>
                <a:ea typeface="PT Sans"/>
                <a:cs typeface="PT Sans"/>
                <a:sym typeface="PT Sans"/>
              </a:rPr>
              <a:t> This </a:t>
            </a:r>
            <a:r>
              <a:rPr lang="en-US" sz="1200" dirty="0">
                <a:solidFill>
                  <a:schemeClr val="lt1"/>
                </a:solidFill>
                <a:latin typeface="PT Sans"/>
                <a:ea typeface="PT Sans"/>
                <a:cs typeface="PT Sans"/>
                <a:sym typeface="PT Sans"/>
              </a:rPr>
              <a:t>will join the filtered text in to a single string</a:t>
            </a:r>
            <a:endParaRPr lang="en-US" sz="1200" dirty="0" smtClean="0">
              <a:solidFill>
                <a:schemeClr val="lt1"/>
              </a:solidFill>
              <a:latin typeface="PT Sans"/>
              <a:ea typeface="PT Sans"/>
              <a:cs typeface="PT Sans"/>
              <a:sym typeface="PT Sans"/>
            </a:endParaRPr>
          </a:p>
          <a:p>
            <a:pPr marL="285750" lvl="0" indent="-285750">
              <a:buSzPts val="1800"/>
              <a:buFont typeface="Wingdings" panose="05000000000000000000" pitchFamily="2" charset="2"/>
              <a:buChar char="q"/>
            </a:pPr>
            <a:endParaRPr sz="1200" b="0" i="0" u="none" strike="noStrike" cap="none" dirty="0">
              <a:solidFill>
                <a:schemeClr val="lt1"/>
              </a:solidFill>
              <a:latin typeface="PT Sans"/>
              <a:ea typeface="PT Sans"/>
              <a:cs typeface="PT Sans"/>
              <a:sym typeface="PT Sans"/>
            </a:endParaRPr>
          </a:p>
        </p:txBody>
      </p:sp>
      <p:cxnSp>
        <p:nvCxnSpPr>
          <p:cNvPr id="8" name="Elbow Connector 7"/>
          <p:cNvCxnSpPr/>
          <p:nvPr/>
        </p:nvCxnSpPr>
        <p:spPr>
          <a:xfrm flipV="1">
            <a:off x="1345915" y="1592494"/>
            <a:ext cx="4055002" cy="4417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flipV="1">
            <a:off x="3883631" y="1962364"/>
            <a:ext cx="1517286" cy="2280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a:off x="2315064" y="2406181"/>
            <a:ext cx="3085853" cy="801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2222598" y="2564552"/>
            <a:ext cx="3178319" cy="4868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2147299" y="2743200"/>
            <a:ext cx="3253618" cy="8733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1566695" y="4161034"/>
            <a:ext cx="3834222" cy="30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919385"/>
      </p:ext>
    </p:extLst>
  </p:cSld>
  <p:clrMapOvr>
    <a:masterClrMapping/>
  </p:clrMapOvr>
  <p:transition spd="slow">
    <p:comb/>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5"/>
          <p:cNvSpPr txBox="1">
            <a:spLocks noGrp="1"/>
          </p:cNvSpPr>
          <p:nvPr>
            <p:ph type="title"/>
          </p:nvPr>
        </p:nvSpPr>
        <p:spPr>
          <a:xfrm>
            <a:off x="534983" y="83760"/>
            <a:ext cx="7053542" cy="8133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2800"/>
              <a:buFont typeface="Century Gothic"/>
              <a:buNone/>
            </a:pPr>
            <a:r>
              <a:rPr lang="en-US" sz="2800"/>
              <a:t>VISUALIZE FREQUENTLY USED WORDS IN  </a:t>
            </a:r>
            <a:br>
              <a:rPr lang="en-US" sz="2800"/>
            </a:br>
            <a:r>
              <a:rPr lang="en-US" sz="2800">
                <a:solidFill>
                  <a:schemeClr val="accent2"/>
                </a:solidFill>
              </a:rPr>
              <a:t>TRUE NEWS ARTICLES</a:t>
            </a:r>
            <a:endParaRPr sz="2800">
              <a:solidFill>
                <a:schemeClr val="accent2"/>
              </a:solidFill>
            </a:endParaRPr>
          </a:p>
        </p:txBody>
      </p:sp>
      <p:sp>
        <p:nvSpPr>
          <p:cNvPr id="566" name="Google Shape;566;p15"/>
          <p:cNvSpPr txBox="1"/>
          <p:nvPr/>
        </p:nvSpPr>
        <p:spPr>
          <a:xfrm>
            <a:off x="6907231" y="1424777"/>
            <a:ext cx="2236768" cy="3673806"/>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This World cloud shows, which are the most frequently used words available in True news articles</a:t>
            </a:r>
            <a:r>
              <a:rPr lang="en-US" b="0" i="0" u="none" strike="noStrike" cap="none" dirty="0" smtClean="0">
                <a:solidFill>
                  <a:schemeClr val="lt1"/>
                </a:solidFill>
                <a:latin typeface="PT Sans"/>
                <a:ea typeface="PT Sans"/>
                <a:cs typeface="PT Sans"/>
                <a:sym typeface="PT Sans"/>
              </a:rPr>
              <a:t>.</a:t>
            </a:r>
          </a:p>
          <a:p>
            <a:pPr marR="0" lvl="0" rtl="0">
              <a:lnSpc>
                <a:spcPct val="100000"/>
              </a:lnSpc>
              <a:spcBef>
                <a:spcPts val="0"/>
              </a:spcBef>
              <a:spcAft>
                <a:spcPts val="0"/>
              </a:spcAft>
              <a:buClr>
                <a:srgbClr val="000000"/>
              </a:buClr>
              <a:buSzPts val="1800"/>
            </a:pPr>
            <a:endParaRPr lang="en-US" sz="1100" dirty="0">
              <a:solidFill>
                <a:schemeClr val="lt1"/>
              </a:solidFill>
              <a:latin typeface="PT Sans"/>
              <a:sym typeface="PT Sans"/>
            </a:endParaRPr>
          </a:p>
          <a:p>
            <a:pPr marR="0" lvl="0" rtl="0">
              <a:lnSpc>
                <a:spcPct val="100000"/>
              </a:lnSpc>
              <a:spcBef>
                <a:spcPts val="0"/>
              </a:spcBef>
              <a:spcAft>
                <a:spcPts val="0"/>
              </a:spcAft>
              <a:buClr>
                <a:srgbClr val="000000"/>
              </a:buClr>
              <a:buSzPts val="1800"/>
            </a:pPr>
            <a:endParaRPr sz="1100" dirty="0"/>
          </a:p>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smtClean="0">
                <a:solidFill>
                  <a:schemeClr val="lt1"/>
                </a:solidFill>
                <a:latin typeface="PT Sans"/>
                <a:ea typeface="PT Sans"/>
                <a:cs typeface="PT Sans"/>
                <a:sym typeface="PT Sans"/>
              </a:rPr>
              <a:t>As </a:t>
            </a:r>
            <a:r>
              <a:rPr lang="en-US" b="0" i="0" u="none" strike="noStrike" cap="none" dirty="0">
                <a:solidFill>
                  <a:schemeClr val="lt1"/>
                </a:solidFill>
                <a:latin typeface="PT Sans"/>
                <a:ea typeface="PT Sans"/>
                <a:cs typeface="PT Sans"/>
                <a:sym typeface="PT Sans"/>
              </a:rPr>
              <a:t>we can see, SAID, UNITED, STATE, PERCENT, WILL, TRUMP, DONALD are the most frequently used words </a:t>
            </a:r>
            <a:endParaRPr b="0" i="0" u="none" strike="noStrike" cap="none" dirty="0">
              <a:solidFill>
                <a:schemeClr val="lt1"/>
              </a:solidFill>
              <a:latin typeface="PT Sans"/>
              <a:ea typeface="PT Sans"/>
              <a:cs typeface="PT Sans"/>
              <a:sym typeface="PT Sans"/>
            </a:endParaRPr>
          </a:p>
        </p:txBody>
      </p:sp>
      <p:sp>
        <p:nvSpPr>
          <p:cNvPr id="567" name="Google Shape;567;p15"/>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5"/>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5"/>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5"/>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1" name="Google Shape;571;p15"/>
          <p:cNvGrpSpPr/>
          <p:nvPr/>
        </p:nvGrpSpPr>
        <p:grpSpPr>
          <a:xfrm>
            <a:off x="7809182" y="1196629"/>
            <a:ext cx="2250993" cy="228146"/>
            <a:chOff x="7809182" y="1151604"/>
            <a:chExt cx="2250993" cy="228146"/>
          </a:xfrm>
        </p:grpSpPr>
        <p:sp>
          <p:nvSpPr>
            <p:cNvPr id="572" name="Google Shape;572;p15"/>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5"/>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4" name="Google Shape;574;p15"/>
          <p:cNvGrpSpPr/>
          <p:nvPr/>
        </p:nvGrpSpPr>
        <p:grpSpPr>
          <a:xfrm rot="5400000">
            <a:off x="688973" y="714037"/>
            <a:ext cx="98902" cy="553090"/>
            <a:chOff x="4898850" y="4820550"/>
            <a:chExt cx="98902" cy="553090"/>
          </a:xfrm>
        </p:grpSpPr>
        <p:sp>
          <p:nvSpPr>
            <p:cNvPr id="575" name="Google Shape;575;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0" name="Google Shape;580;p15"/>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1" name="Google Shape;581;p15"/>
          <p:cNvPicPr preferRelativeResize="0"/>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a:stretch/>
        </p:blipFill>
        <p:spPr>
          <a:xfrm>
            <a:off x="40248" y="1196629"/>
            <a:ext cx="6852758" cy="39019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6"/>
          <p:cNvSpPr txBox="1">
            <a:spLocks noGrp="1"/>
          </p:cNvSpPr>
          <p:nvPr>
            <p:ph type="title"/>
          </p:nvPr>
        </p:nvSpPr>
        <p:spPr>
          <a:xfrm>
            <a:off x="534983" y="83760"/>
            <a:ext cx="7053542" cy="8133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2800"/>
              <a:buFont typeface="Century Gothic"/>
              <a:buNone/>
            </a:pPr>
            <a:r>
              <a:rPr lang="en-US" sz="2800" dirty="0"/>
              <a:t>VISUALIZE FREQUENTLY USED WORDS IN  </a:t>
            </a:r>
            <a:br>
              <a:rPr lang="en-US" sz="2800" dirty="0"/>
            </a:br>
            <a:r>
              <a:rPr lang="en-US" sz="2800" dirty="0">
                <a:solidFill>
                  <a:schemeClr val="accent2"/>
                </a:solidFill>
              </a:rPr>
              <a:t>FAKE NEWS ARTICLES</a:t>
            </a:r>
            <a:endParaRPr sz="2800" dirty="0">
              <a:solidFill>
                <a:schemeClr val="accent2"/>
              </a:solidFill>
            </a:endParaRPr>
          </a:p>
        </p:txBody>
      </p:sp>
      <p:sp>
        <p:nvSpPr>
          <p:cNvPr id="587" name="Google Shape;587;p16"/>
          <p:cNvSpPr txBox="1"/>
          <p:nvPr/>
        </p:nvSpPr>
        <p:spPr>
          <a:xfrm>
            <a:off x="6867086" y="1182916"/>
            <a:ext cx="2225543" cy="3911860"/>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This World cloud shows, which are the most frequently used words available in Fake news articles.</a:t>
            </a:r>
            <a:endParaRPr sz="1100" dirty="0"/>
          </a:p>
          <a:p>
            <a:pPr marL="0" marR="0" lvl="0" indent="0" rtl="0">
              <a:lnSpc>
                <a:spcPct val="100000"/>
              </a:lnSpc>
              <a:spcBef>
                <a:spcPts val="0"/>
              </a:spcBef>
              <a:spcAft>
                <a:spcPts val="0"/>
              </a:spcAft>
              <a:buClr>
                <a:srgbClr val="000000"/>
              </a:buClr>
              <a:buSzPts val="1800"/>
              <a:buFont typeface="Arial"/>
              <a:buNone/>
            </a:pPr>
            <a:endParaRPr b="0" i="0" u="none" strike="noStrike" cap="none" dirty="0">
              <a:solidFill>
                <a:schemeClr val="lt1"/>
              </a:solidFill>
              <a:latin typeface="PT Sans"/>
              <a:ea typeface="PT Sans"/>
              <a:cs typeface="PT Sans"/>
              <a:sym typeface="PT Sans"/>
            </a:endParaRPr>
          </a:p>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As we can see, SAID, ONE, WAS, PEOPLE, TRUMP, SAY are the most frequently used words </a:t>
            </a:r>
            <a:endParaRPr b="0" i="0" u="none" strike="noStrike" cap="none" dirty="0">
              <a:solidFill>
                <a:schemeClr val="lt1"/>
              </a:solidFill>
              <a:latin typeface="PT Sans"/>
              <a:ea typeface="PT Sans"/>
              <a:cs typeface="PT Sans"/>
              <a:sym typeface="PT Sans"/>
            </a:endParaRPr>
          </a:p>
        </p:txBody>
      </p:sp>
      <p:sp>
        <p:nvSpPr>
          <p:cNvPr id="588" name="Google Shape;588;p16"/>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6"/>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6"/>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6"/>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2" name="Google Shape;592;p16"/>
          <p:cNvGrpSpPr/>
          <p:nvPr/>
        </p:nvGrpSpPr>
        <p:grpSpPr>
          <a:xfrm>
            <a:off x="7809182" y="1196629"/>
            <a:ext cx="2250993" cy="228146"/>
            <a:chOff x="7809182" y="1151604"/>
            <a:chExt cx="2250993" cy="228146"/>
          </a:xfrm>
        </p:grpSpPr>
        <p:sp>
          <p:nvSpPr>
            <p:cNvPr id="593" name="Google Shape;593;p16"/>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6"/>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16"/>
          <p:cNvGrpSpPr/>
          <p:nvPr/>
        </p:nvGrpSpPr>
        <p:grpSpPr>
          <a:xfrm rot="5400000">
            <a:off x="688973" y="714037"/>
            <a:ext cx="98902" cy="553090"/>
            <a:chOff x="4898850" y="4820550"/>
            <a:chExt cx="98902" cy="553090"/>
          </a:xfrm>
        </p:grpSpPr>
        <p:sp>
          <p:nvSpPr>
            <p:cNvPr id="596" name="Google Shape;59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1" name="Google Shape;601;p16"/>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2" name="Google Shape;602;p16"/>
          <p:cNvPicPr preferRelativeResize="0"/>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a:stretch/>
        </p:blipFill>
        <p:spPr>
          <a:xfrm>
            <a:off x="52028" y="1133673"/>
            <a:ext cx="6770011" cy="39611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7"/>
          <p:cNvSpPr txBox="1">
            <a:spLocks noGrp="1"/>
          </p:cNvSpPr>
          <p:nvPr>
            <p:ph type="title"/>
          </p:nvPr>
        </p:nvSpPr>
        <p:spPr>
          <a:xfrm>
            <a:off x="534983" y="83760"/>
            <a:ext cx="7053542" cy="7359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2000"/>
              <a:buFont typeface="Century Gothic"/>
              <a:buNone/>
            </a:pPr>
            <a:r>
              <a:rPr lang="en-US" sz="2000"/>
              <a:t>VISUALIZE NUMBER OF CHARACTERS AVAILABLE IN   </a:t>
            </a:r>
            <a:br>
              <a:rPr lang="en-US" sz="2000"/>
            </a:br>
            <a:r>
              <a:rPr lang="en-US" sz="2000">
                <a:solidFill>
                  <a:schemeClr val="accent2"/>
                </a:solidFill>
              </a:rPr>
              <a:t>TRUE AND FAKE NEWS ARTICLES</a:t>
            </a:r>
            <a:endParaRPr sz="2000">
              <a:solidFill>
                <a:schemeClr val="accent2"/>
              </a:solidFill>
            </a:endParaRPr>
          </a:p>
        </p:txBody>
      </p:sp>
      <p:sp>
        <p:nvSpPr>
          <p:cNvPr id="608" name="Google Shape;608;p17"/>
          <p:cNvSpPr txBox="1"/>
          <p:nvPr/>
        </p:nvSpPr>
        <p:spPr>
          <a:xfrm>
            <a:off x="6660769" y="1347409"/>
            <a:ext cx="2443200" cy="3720460"/>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This graph to shows number of available characters in True/Real and Fake news</a:t>
            </a:r>
            <a:endParaRPr sz="1200" dirty="0"/>
          </a:p>
          <a:p>
            <a:pPr marL="0" marR="0" lvl="0" indent="0" rtl="0">
              <a:lnSpc>
                <a:spcPct val="100000"/>
              </a:lnSpc>
              <a:spcBef>
                <a:spcPts val="0"/>
              </a:spcBef>
              <a:spcAft>
                <a:spcPts val="0"/>
              </a:spcAft>
              <a:buNone/>
            </a:pPr>
            <a:endParaRPr b="0" i="0" u="none" strike="noStrike" cap="none" dirty="0">
              <a:solidFill>
                <a:schemeClr val="lt1"/>
              </a:solidFill>
              <a:latin typeface="PT Sans"/>
              <a:ea typeface="PT Sans"/>
              <a:cs typeface="PT Sans"/>
              <a:sym typeface="PT Sans"/>
            </a:endParaRPr>
          </a:p>
          <a:p>
            <a:pPr marL="285750" marR="0" lvl="0" indent="-285750" rtl="0">
              <a:lnSpc>
                <a:spcPct val="100000"/>
              </a:lnSpc>
              <a:spcBef>
                <a:spcPts val="0"/>
              </a:spcBef>
              <a:spcAft>
                <a:spcPts val="0"/>
              </a:spcAft>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By looking at the graph it seems like 5000 or less characters in the text are more common in True/Real </a:t>
            </a:r>
            <a:r>
              <a:rPr lang="en-US" b="0" i="0" u="none" strike="noStrike" cap="none" dirty="0" smtClean="0">
                <a:solidFill>
                  <a:schemeClr val="lt1"/>
                </a:solidFill>
                <a:latin typeface="PT Sans"/>
                <a:ea typeface="PT Sans"/>
                <a:cs typeface="PT Sans"/>
                <a:sym typeface="PT Sans"/>
              </a:rPr>
              <a:t>News</a:t>
            </a:r>
            <a:r>
              <a:rPr lang="en-US" sz="1200" dirty="0">
                <a:ea typeface="PT Sans"/>
              </a:rPr>
              <a:t> </a:t>
            </a:r>
            <a:r>
              <a:rPr lang="en-US" b="0" i="0" u="none" strike="noStrike" cap="none" dirty="0" smtClean="0">
                <a:solidFill>
                  <a:schemeClr val="lt1"/>
                </a:solidFill>
                <a:latin typeface="PT Sans"/>
                <a:ea typeface="PT Sans"/>
                <a:cs typeface="PT Sans"/>
                <a:sym typeface="PT Sans"/>
              </a:rPr>
              <a:t>where </a:t>
            </a:r>
            <a:r>
              <a:rPr lang="en-US" b="0" i="0" u="none" strike="noStrike" cap="none" dirty="0">
                <a:solidFill>
                  <a:schemeClr val="lt1"/>
                </a:solidFill>
                <a:latin typeface="PT Sans"/>
                <a:ea typeface="PT Sans"/>
                <a:cs typeface="PT Sans"/>
                <a:sym typeface="PT Sans"/>
              </a:rPr>
              <a:t># 10000 or less characters are most common in Fake news</a:t>
            </a:r>
            <a:endParaRPr b="0" i="0" u="none" strike="noStrike" cap="none" dirty="0">
              <a:solidFill>
                <a:schemeClr val="lt1"/>
              </a:solidFill>
              <a:latin typeface="PT Sans"/>
              <a:ea typeface="PT Sans"/>
              <a:cs typeface="PT Sans"/>
              <a:sym typeface="PT Sans"/>
            </a:endParaRPr>
          </a:p>
        </p:txBody>
      </p:sp>
      <p:sp>
        <p:nvSpPr>
          <p:cNvPr id="609" name="Google Shape;609;p17"/>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7"/>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7"/>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7"/>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3" name="Google Shape;613;p17"/>
          <p:cNvGrpSpPr/>
          <p:nvPr/>
        </p:nvGrpSpPr>
        <p:grpSpPr>
          <a:xfrm>
            <a:off x="7809182" y="1196629"/>
            <a:ext cx="2250993" cy="228146"/>
            <a:chOff x="7809182" y="1151604"/>
            <a:chExt cx="2250993" cy="228146"/>
          </a:xfrm>
        </p:grpSpPr>
        <p:sp>
          <p:nvSpPr>
            <p:cNvPr id="614" name="Google Shape;614;p17"/>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7"/>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 name="Google Shape;616;p17"/>
          <p:cNvGrpSpPr/>
          <p:nvPr/>
        </p:nvGrpSpPr>
        <p:grpSpPr>
          <a:xfrm rot="5400000">
            <a:off x="688973" y="714037"/>
            <a:ext cx="98902" cy="553090"/>
            <a:chOff x="4898850" y="4820550"/>
            <a:chExt cx="98902" cy="553090"/>
          </a:xfrm>
        </p:grpSpPr>
        <p:sp>
          <p:nvSpPr>
            <p:cNvPr id="617" name="Google Shape;617;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2" name="Google Shape;622;p17"/>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3" name="Google Shape;623;p17"/>
          <p:cNvPicPr preferRelativeResize="0"/>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a:stretch/>
        </p:blipFill>
        <p:spPr>
          <a:xfrm>
            <a:off x="63697" y="1070374"/>
            <a:ext cx="6555976" cy="40362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8"/>
          <p:cNvSpPr txBox="1">
            <a:spLocks noGrp="1"/>
          </p:cNvSpPr>
          <p:nvPr>
            <p:ph type="title"/>
          </p:nvPr>
        </p:nvSpPr>
        <p:spPr>
          <a:xfrm>
            <a:off x="534983" y="49893"/>
            <a:ext cx="7053542" cy="7359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2000"/>
              <a:buFont typeface="Century Gothic"/>
              <a:buNone/>
            </a:pPr>
            <a:r>
              <a:rPr lang="en-US" sz="2000"/>
              <a:t>VISUALIZE NUMBER OF TEXTS AVAILABLE IN   </a:t>
            </a:r>
            <a:br>
              <a:rPr lang="en-US" sz="2000"/>
            </a:br>
            <a:r>
              <a:rPr lang="en-US" sz="2000">
                <a:solidFill>
                  <a:schemeClr val="accent2"/>
                </a:solidFill>
              </a:rPr>
              <a:t>TRUE AND FAKE NEWS ARTICLES</a:t>
            </a:r>
            <a:endParaRPr sz="2000">
              <a:solidFill>
                <a:schemeClr val="accent2"/>
              </a:solidFill>
            </a:endParaRPr>
          </a:p>
        </p:txBody>
      </p:sp>
      <p:sp>
        <p:nvSpPr>
          <p:cNvPr id="629" name="Google Shape;629;p18"/>
          <p:cNvSpPr txBox="1"/>
          <p:nvPr/>
        </p:nvSpPr>
        <p:spPr>
          <a:xfrm>
            <a:off x="6770670" y="1381276"/>
            <a:ext cx="2292202" cy="3696249"/>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Graph shows no. of original and fake texts available in both True/Real and Fake news</a:t>
            </a:r>
            <a:endParaRPr sz="1200" dirty="0"/>
          </a:p>
        </p:txBody>
      </p:sp>
      <p:sp>
        <p:nvSpPr>
          <p:cNvPr id="630" name="Google Shape;630;p18"/>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8"/>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8"/>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8"/>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4" name="Google Shape;634;p18"/>
          <p:cNvGrpSpPr/>
          <p:nvPr/>
        </p:nvGrpSpPr>
        <p:grpSpPr>
          <a:xfrm>
            <a:off x="7809182" y="1196629"/>
            <a:ext cx="2250993" cy="228146"/>
            <a:chOff x="7809182" y="1151604"/>
            <a:chExt cx="2250993" cy="228146"/>
          </a:xfrm>
        </p:grpSpPr>
        <p:sp>
          <p:nvSpPr>
            <p:cNvPr id="635" name="Google Shape;635;p18"/>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8"/>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 name="Google Shape;637;p18"/>
          <p:cNvGrpSpPr/>
          <p:nvPr/>
        </p:nvGrpSpPr>
        <p:grpSpPr>
          <a:xfrm rot="5400000">
            <a:off x="688973" y="714037"/>
            <a:ext cx="98902" cy="553090"/>
            <a:chOff x="4898850" y="4820550"/>
            <a:chExt cx="98902" cy="553090"/>
          </a:xfrm>
        </p:grpSpPr>
        <p:sp>
          <p:nvSpPr>
            <p:cNvPr id="638" name="Google Shape;638;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3" name="Google Shape;643;p18"/>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4" name="Google Shape;644;p18"/>
          <p:cNvPicPr preferRelativeResize="0"/>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a:stretch/>
        </p:blipFill>
        <p:spPr>
          <a:xfrm>
            <a:off x="48404" y="1083284"/>
            <a:ext cx="6625846" cy="40147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p:nvPr/>
        </p:nvSpPr>
        <p:spPr>
          <a:xfrm>
            <a:off x="1714649" y="3024975"/>
            <a:ext cx="5970421" cy="683996"/>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txBox="1">
            <a:spLocks noGrp="1"/>
          </p:cNvSpPr>
          <p:nvPr>
            <p:ph type="title"/>
          </p:nvPr>
        </p:nvSpPr>
        <p:spPr>
          <a:xfrm>
            <a:off x="840959" y="1217034"/>
            <a:ext cx="7717800" cy="16716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accent2"/>
              </a:buClr>
              <a:buSzPts val="12000"/>
              <a:buFont typeface="Century Gothic"/>
              <a:buNone/>
            </a:pPr>
            <a:r>
              <a:rPr lang="en-US" sz="7200"/>
              <a:t>GROUP - 6</a:t>
            </a:r>
            <a:endParaRPr sz="7200"/>
          </a:p>
        </p:txBody>
      </p:sp>
      <p:grpSp>
        <p:nvGrpSpPr>
          <p:cNvPr id="235" name="Google Shape;235;p2"/>
          <p:cNvGrpSpPr/>
          <p:nvPr/>
        </p:nvGrpSpPr>
        <p:grpSpPr>
          <a:xfrm rot="10800000">
            <a:off x="2282077" y="3981653"/>
            <a:ext cx="883262" cy="242091"/>
            <a:chOff x="2300350" y="2601250"/>
            <a:chExt cx="2275275" cy="623625"/>
          </a:xfrm>
        </p:grpSpPr>
        <p:sp>
          <p:nvSpPr>
            <p:cNvPr id="236" name="Google Shape;236;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800" dirty="0" smtClean="0"/>
              <a:t>Model Building</a:t>
            </a:r>
            <a:endParaRPr sz="1800" dirty="0"/>
          </a:p>
        </p:txBody>
      </p:sp>
      <p:sp>
        <p:nvSpPr>
          <p:cNvPr id="380" name="Google Shape;380;p8"/>
          <p:cNvSpPr txBox="1">
            <a:spLocks noGrp="1"/>
          </p:cNvSpPr>
          <p:nvPr>
            <p:ph type="title"/>
          </p:nvPr>
        </p:nvSpPr>
        <p:spPr>
          <a:xfrm>
            <a:off x="2399850" y="1723050"/>
            <a:ext cx="43443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200"/>
              <a:buFont typeface="Century Gothic"/>
              <a:buNone/>
            </a:pPr>
            <a:r>
              <a:rPr lang="en-US"/>
              <a:t>PROJECT </a:t>
            </a:r>
            <a:r>
              <a:rPr lang="en-US">
                <a:solidFill>
                  <a:schemeClr val="accent2"/>
                </a:solidFill>
              </a:rPr>
              <a:t>SECTION</a:t>
            </a:r>
            <a:endParaRPr>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549744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72DC68-ECD8-4A9E-B5C1-04A0E3B8D3C4}"/>
              </a:ext>
            </a:extLst>
          </p:cNvPr>
          <p:cNvSpPr/>
          <p:nvPr/>
        </p:nvSpPr>
        <p:spPr>
          <a:xfrm>
            <a:off x="0" y="1295339"/>
            <a:ext cx="9144000" cy="569741"/>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Rounded Corners 4">
            <a:extLst>
              <a:ext uri="{FF2B5EF4-FFF2-40B4-BE49-F238E27FC236}">
                <a16:creationId xmlns:a16="http://schemas.microsoft.com/office/drawing/2014/main" id="{0C1DC683-D8C3-47A7-A59C-BD843ECB15E7}"/>
              </a:ext>
            </a:extLst>
          </p:cNvPr>
          <p:cNvSpPr/>
          <p:nvPr/>
        </p:nvSpPr>
        <p:spPr>
          <a:xfrm>
            <a:off x="287740" y="1429845"/>
            <a:ext cx="8608610" cy="254997"/>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5" name="Group 94">
            <a:extLst>
              <a:ext uri="{FF2B5EF4-FFF2-40B4-BE49-F238E27FC236}">
                <a16:creationId xmlns:a16="http://schemas.microsoft.com/office/drawing/2014/main" id="{5D3FD644-BF10-43B9-8BFA-2FFE41E2D98F}"/>
              </a:ext>
            </a:extLst>
          </p:cNvPr>
          <p:cNvGrpSpPr/>
          <p:nvPr/>
        </p:nvGrpSpPr>
        <p:grpSpPr>
          <a:xfrm>
            <a:off x="19753" y="1320823"/>
            <a:ext cx="1408997" cy="3492073"/>
            <a:chOff x="879118" y="604911"/>
            <a:chExt cx="2194560" cy="5439787"/>
          </a:xfrm>
        </p:grpSpPr>
        <p:grpSp>
          <p:nvGrpSpPr>
            <p:cNvPr id="75" name="Group 74">
              <a:extLst>
                <a:ext uri="{FF2B5EF4-FFF2-40B4-BE49-F238E27FC236}">
                  <a16:creationId xmlns:a16="http://schemas.microsoft.com/office/drawing/2014/main" id="{2446DA79-FB1F-45A7-A935-C22EA1823E4E}"/>
                </a:ext>
              </a:extLst>
            </p:cNvPr>
            <p:cNvGrpSpPr/>
            <p:nvPr/>
          </p:nvGrpSpPr>
          <p:grpSpPr>
            <a:xfrm>
              <a:off x="879118" y="604911"/>
              <a:ext cx="2194560" cy="5439787"/>
              <a:chOff x="879118" y="604911"/>
              <a:chExt cx="2194560" cy="5439787"/>
            </a:xfrm>
          </p:grpSpPr>
          <p:sp>
            <p:nvSpPr>
              <p:cNvPr id="36" name="Freeform: Shape 35">
                <a:extLst>
                  <a:ext uri="{FF2B5EF4-FFF2-40B4-BE49-F238E27FC236}">
                    <a16:creationId xmlns:a16="http://schemas.microsoft.com/office/drawing/2014/main" id="{20BE0D12-557E-4EE0-9B4E-D7C738A401B1}"/>
                  </a:ext>
                </a:extLst>
              </p:cNvPr>
              <p:cNvSpPr/>
              <p:nvPr/>
            </p:nvSpPr>
            <p:spPr>
              <a:xfrm flipH="1">
                <a:off x="1947191" y="3847289"/>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Freeform: Shape 7">
                <a:extLst>
                  <a:ext uri="{FF2B5EF4-FFF2-40B4-BE49-F238E27FC236}">
                    <a16:creationId xmlns:a16="http://schemas.microsoft.com/office/drawing/2014/main" id="{29D1A560-E356-4702-822D-C0702984B740}"/>
                  </a:ext>
                </a:extLst>
              </p:cNvPr>
              <p:cNvSpPr/>
              <p:nvPr/>
            </p:nvSpPr>
            <p:spPr>
              <a:xfrm>
                <a:off x="879118" y="3850138"/>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008000">
                      <a:alpha val="50000"/>
                    </a:srgbClr>
                  </a:gs>
                  <a:gs pos="0">
                    <a:srgbClr val="00CC00">
                      <a:alpha val="70000"/>
                    </a:srgbClr>
                  </a:gs>
                </a:gsLst>
                <a:lin ang="5400000" scaled="1"/>
                <a:tileRect/>
              </a:gradFill>
              <a:ln>
                <a:gradFill>
                  <a:gsLst>
                    <a:gs pos="0">
                      <a:srgbClr val="008000"/>
                    </a:gs>
                    <a:gs pos="100000">
                      <a:schemeClr val="bg1">
                        <a:alpha val="0"/>
                      </a:schemeClr>
                    </a:gs>
                  </a:gsLst>
                  <a:lin ang="102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5" name="Group 14">
                <a:extLst>
                  <a:ext uri="{FF2B5EF4-FFF2-40B4-BE49-F238E27FC236}">
                    <a16:creationId xmlns:a16="http://schemas.microsoft.com/office/drawing/2014/main" id="{370A2B47-8D76-405E-AF83-025422830851}"/>
                  </a:ext>
                </a:extLst>
              </p:cNvPr>
              <p:cNvGrpSpPr/>
              <p:nvPr/>
            </p:nvGrpSpPr>
            <p:grpSpPr>
              <a:xfrm>
                <a:off x="1596571" y="604911"/>
                <a:ext cx="759655" cy="759655"/>
                <a:chOff x="1611085" y="604911"/>
                <a:chExt cx="759655" cy="759655"/>
              </a:xfrm>
            </p:grpSpPr>
            <p:sp>
              <p:nvSpPr>
                <p:cNvPr id="13" name="Oval 12">
                  <a:extLst>
                    <a:ext uri="{FF2B5EF4-FFF2-40B4-BE49-F238E27FC236}">
                      <a16:creationId xmlns:a16="http://schemas.microsoft.com/office/drawing/2014/main" id="{7B256EFC-C5C2-4D35-BF77-6DA2A299F92D}"/>
                    </a:ext>
                  </a:extLst>
                </p:cNvPr>
                <p:cNvSpPr/>
                <p:nvPr/>
              </p:nvSpPr>
              <p:spPr>
                <a:xfrm>
                  <a:off x="1611085"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B49178A4-96F0-4167-AB71-8A48F76DD8B2}"/>
                    </a:ext>
                  </a:extLst>
                </p:cNvPr>
                <p:cNvSpPr/>
                <p:nvPr/>
              </p:nvSpPr>
              <p:spPr>
                <a:xfrm>
                  <a:off x="1747686" y="741512"/>
                  <a:ext cx="486452" cy="486452"/>
                </a:xfrm>
                <a:prstGeom prst="ellipse">
                  <a:avLst/>
                </a:prstGeom>
                <a:gradFill flip="none" rotWithShape="1">
                  <a:gsLst>
                    <a:gs pos="100000">
                      <a:srgbClr val="008000">
                        <a:alpha val="50000"/>
                      </a:srgbClr>
                    </a:gs>
                    <a:gs pos="0">
                      <a:srgbClr val="00CC00">
                        <a:alpha val="70000"/>
                      </a:srgbClr>
                    </a:gs>
                  </a:gsLst>
                  <a:lin ang="5400000" scaled="1"/>
                  <a:tileRect/>
                </a:gradFill>
                <a:ln>
                  <a:gradFill>
                    <a:gsLst>
                      <a:gs pos="0">
                        <a:srgbClr val="008000"/>
                      </a:gs>
                      <a:gs pos="100000">
                        <a:schemeClr val="bg1">
                          <a:alpha val="0"/>
                        </a:schemeClr>
                      </a:gs>
                    </a:gsLst>
                    <a:lin ang="10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33" name="Straight Connector 32">
                <a:extLst>
                  <a:ext uri="{FF2B5EF4-FFF2-40B4-BE49-F238E27FC236}">
                    <a16:creationId xmlns:a16="http://schemas.microsoft.com/office/drawing/2014/main" id="{BB0A0698-338B-4132-8B38-558540A240FA}"/>
                  </a:ext>
                </a:extLst>
              </p:cNvPr>
              <p:cNvCxnSpPr>
                <a:cxnSpLocks/>
                <a:stCxn id="13" idx="4"/>
                <a:endCxn id="8" idx="5"/>
              </p:cNvCxnSpPr>
              <p:nvPr/>
            </p:nvCxnSpPr>
            <p:spPr>
              <a:xfrm flipH="1">
                <a:off x="1976398" y="1364566"/>
                <a:ext cx="1" cy="24855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12BC9F40-C5C4-4673-98BE-D257050DD6D5}"/>
                  </a:ext>
                </a:extLst>
              </p:cNvPr>
              <p:cNvSpPr/>
              <p:nvPr/>
            </p:nvSpPr>
            <p:spPr>
              <a:xfrm>
                <a:off x="1969851" y="3847289"/>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8" name="Straight Connector 37">
                <a:extLst>
                  <a:ext uri="{FF2B5EF4-FFF2-40B4-BE49-F238E27FC236}">
                    <a16:creationId xmlns:a16="http://schemas.microsoft.com/office/drawing/2014/main" id="{B6ED70DA-563E-4D85-BDD2-F7EFA2E84D19}"/>
                  </a:ext>
                </a:extLst>
              </p:cNvPr>
              <p:cNvCxnSpPr>
                <a:cxnSpLocks/>
              </p:cNvCxnSpPr>
              <p:nvPr/>
            </p:nvCxnSpPr>
            <p:spPr>
              <a:xfrm flipV="1">
                <a:off x="1931033" y="3808519"/>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B334AA4-E2B9-47E5-B6F3-76D30A4B494C}"/>
                  </a:ext>
                </a:extLst>
              </p:cNvPr>
              <p:cNvCxnSpPr>
                <a:cxnSpLocks/>
              </p:cNvCxnSpPr>
              <p:nvPr/>
            </p:nvCxnSpPr>
            <p:spPr>
              <a:xfrm flipV="1">
                <a:off x="1927789" y="3790687"/>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5D0D4806-3577-431A-A579-D5ACCAEC8DDD}"/>
                </a:ext>
              </a:extLst>
            </p:cNvPr>
            <p:cNvSpPr txBox="1"/>
            <p:nvPr/>
          </p:nvSpPr>
          <p:spPr>
            <a:xfrm>
              <a:off x="1050347" y="4465193"/>
              <a:ext cx="1833748" cy="395538"/>
            </a:xfrm>
            <a:prstGeom prst="rect">
              <a:avLst/>
            </a:prstGeom>
            <a:noFill/>
          </p:spPr>
          <p:txBody>
            <a:bodyPr wrap="square" rtlCol="0">
              <a:spAutoFit/>
            </a:bodyPr>
            <a:lstStyle/>
            <a:p>
              <a:pPr algn="ctr"/>
              <a:r>
                <a:rPr lang="en-US" sz="1050" dirty="0" smtClean="0">
                  <a:solidFill>
                    <a:schemeClr val="bg1"/>
                  </a:solidFill>
                </a:rPr>
                <a:t>Naïve Bayes</a:t>
              </a:r>
              <a:endParaRPr lang="en-US" sz="1050" dirty="0">
                <a:solidFill>
                  <a:schemeClr val="bg1"/>
                </a:solidFill>
              </a:endParaRPr>
            </a:p>
          </p:txBody>
        </p:sp>
      </p:grpSp>
      <p:grpSp>
        <p:nvGrpSpPr>
          <p:cNvPr id="96" name="Group 95">
            <a:extLst>
              <a:ext uri="{FF2B5EF4-FFF2-40B4-BE49-F238E27FC236}">
                <a16:creationId xmlns:a16="http://schemas.microsoft.com/office/drawing/2014/main" id="{907FF938-5070-4BD2-AA99-A39EAD0261EB}"/>
              </a:ext>
            </a:extLst>
          </p:cNvPr>
          <p:cNvGrpSpPr/>
          <p:nvPr/>
        </p:nvGrpSpPr>
        <p:grpSpPr>
          <a:xfrm>
            <a:off x="1222134" y="1348595"/>
            <a:ext cx="1393838" cy="2674793"/>
            <a:chOff x="2957194" y="604911"/>
            <a:chExt cx="2194560" cy="4422343"/>
          </a:xfrm>
        </p:grpSpPr>
        <p:grpSp>
          <p:nvGrpSpPr>
            <p:cNvPr id="76" name="Group 75">
              <a:extLst>
                <a:ext uri="{FF2B5EF4-FFF2-40B4-BE49-F238E27FC236}">
                  <a16:creationId xmlns:a16="http://schemas.microsoft.com/office/drawing/2014/main" id="{C28D802A-8900-4093-85AE-C5B968360B3F}"/>
                </a:ext>
              </a:extLst>
            </p:cNvPr>
            <p:cNvGrpSpPr/>
            <p:nvPr/>
          </p:nvGrpSpPr>
          <p:grpSpPr>
            <a:xfrm>
              <a:off x="2957194" y="604911"/>
              <a:ext cx="2194560" cy="4422343"/>
              <a:chOff x="2957194" y="604911"/>
              <a:chExt cx="2194560" cy="4422343"/>
            </a:xfrm>
          </p:grpSpPr>
          <p:sp>
            <p:nvSpPr>
              <p:cNvPr id="53" name="Freeform: Shape 52">
                <a:extLst>
                  <a:ext uri="{FF2B5EF4-FFF2-40B4-BE49-F238E27FC236}">
                    <a16:creationId xmlns:a16="http://schemas.microsoft.com/office/drawing/2014/main" id="{BFF01B3C-7948-407D-B99E-C93A08C5E730}"/>
                  </a:ext>
                </a:extLst>
              </p:cNvPr>
              <p:cNvSpPr/>
              <p:nvPr/>
            </p:nvSpPr>
            <p:spPr>
              <a:xfrm flipH="1">
                <a:off x="4026889" y="2803925"/>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reeform: Shape 8">
                <a:extLst>
                  <a:ext uri="{FF2B5EF4-FFF2-40B4-BE49-F238E27FC236}">
                    <a16:creationId xmlns:a16="http://schemas.microsoft.com/office/drawing/2014/main" id="{BEE4B28C-68B1-4871-819C-428B107B144A}"/>
                  </a:ext>
                </a:extLst>
              </p:cNvPr>
              <p:cNvSpPr/>
              <p:nvPr/>
            </p:nvSpPr>
            <p:spPr>
              <a:xfrm>
                <a:off x="2957194" y="2832694"/>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FF9900">
                      <a:alpha val="50000"/>
                    </a:srgbClr>
                  </a:gs>
                  <a:gs pos="0">
                    <a:srgbClr val="FFCC00">
                      <a:alpha val="70000"/>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8" name="Group 27">
                <a:extLst>
                  <a:ext uri="{FF2B5EF4-FFF2-40B4-BE49-F238E27FC236}">
                    <a16:creationId xmlns:a16="http://schemas.microsoft.com/office/drawing/2014/main" id="{7797F9E2-AA8F-474C-A370-5AC9236EBED4}"/>
                  </a:ext>
                </a:extLst>
              </p:cNvPr>
              <p:cNvGrpSpPr/>
              <p:nvPr/>
            </p:nvGrpSpPr>
            <p:grpSpPr>
              <a:xfrm>
                <a:off x="3674647" y="604911"/>
                <a:ext cx="759655" cy="759655"/>
                <a:chOff x="3275875" y="604911"/>
                <a:chExt cx="759655" cy="759655"/>
              </a:xfrm>
            </p:grpSpPr>
            <p:sp>
              <p:nvSpPr>
                <p:cNvPr id="17" name="Oval 16">
                  <a:extLst>
                    <a:ext uri="{FF2B5EF4-FFF2-40B4-BE49-F238E27FC236}">
                      <a16:creationId xmlns:a16="http://schemas.microsoft.com/office/drawing/2014/main" id="{E4163879-ABAA-4544-B016-BB09E5FCCEC6}"/>
                    </a:ext>
                  </a:extLst>
                </p:cNvPr>
                <p:cNvSpPr/>
                <p:nvPr/>
              </p:nvSpPr>
              <p:spPr>
                <a:xfrm>
                  <a:off x="3275875"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834B1B57-FB35-4E14-8B2F-DF7CC19830AA}"/>
                    </a:ext>
                  </a:extLst>
                </p:cNvPr>
                <p:cNvSpPr/>
                <p:nvPr/>
              </p:nvSpPr>
              <p:spPr>
                <a:xfrm>
                  <a:off x="3412476" y="741512"/>
                  <a:ext cx="486452" cy="486452"/>
                </a:xfrm>
                <a:prstGeom prst="ellipse">
                  <a:avLst/>
                </a:prstGeom>
                <a:gradFill flip="none" rotWithShape="1">
                  <a:gsLst>
                    <a:gs pos="100000">
                      <a:srgbClr val="FF9900">
                        <a:alpha val="50000"/>
                      </a:srgbClr>
                    </a:gs>
                    <a:gs pos="0">
                      <a:srgbClr val="FFCC00">
                        <a:alpha val="70000"/>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40" name="Straight Connector 39">
                <a:extLst>
                  <a:ext uri="{FF2B5EF4-FFF2-40B4-BE49-F238E27FC236}">
                    <a16:creationId xmlns:a16="http://schemas.microsoft.com/office/drawing/2014/main" id="{3756914D-1821-44E7-81E1-CE3DDFB73C39}"/>
                  </a:ext>
                </a:extLst>
              </p:cNvPr>
              <p:cNvCxnSpPr>
                <a:cxnSpLocks/>
                <a:stCxn id="17" idx="4"/>
                <a:endCxn id="9" idx="5"/>
              </p:cNvCxnSpPr>
              <p:nvPr/>
            </p:nvCxnSpPr>
            <p:spPr>
              <a:xfrm flipH="1">
                <a:off x="4054474" y="1364566"/>
                <a:ext cx="1" cy="14681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0AF792A8-00D2-4999-8B38-71B04C28E7C9}"/>
                  </a:ext>
                </a:extLst>
              </p:cNvPr>
              <p:cNvSpPr/>
              <p:nvPr/>
            </p:nvSpPr>
            <p:spPr>
              <a:xfrm>
                <a:off x="4049549" y="2803925"/>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5" name="Straight Connector 54">
                <a:extLst>
                  <a:ext uri="{FF2B5EF4-FFF2-40B4-BE49-F238E27FC236}">
                    <a16:creationId xmlns:a16="http://schemas.microsoft.com/office/drawing/2014/main" id="{241E3357-6290-4492-B2EC-314BE3D13DAF}"/>
                  </a:ext>
                </a:extLst>
              </p:cNvPr>
              <p:cNvCxnSpPr>
                <a:cxnSpLocks/>
              </p:cNvCxnSpPr>
              <p:nvPr/>
            </p:nvCxnSpPr>
            <p:spPr>
              <a:xfrm flipV="1">
                <a:off x="4010731" y="2765155"/>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C9112D2-8ADF-4D34-A4CF-6E3032134A24}"/>
                  </a:ext>
                </a:extLst>
              </p:cNvPr>
              <p:cNvCxnSpPr>
                <a:cxnSpLocks/>
              </p:cNvCxnSpPr>
              <p:nvPr/>
            </p:nvCxnSpPr>
            <p:spPr>
              <a:xfrm flipV="1">
                <a:off x="4007487" y="2747323"/>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TextBox 90">
              <a:extLst>
                <a:ext uri="{FF2B5EF4-FFF2-40B4-BE49-F238E27FC236}">
                  <a16:creationId xmlns:a16="http://schemas.microsoft.com/office/drawing/2014/main" id="{95CBDD67-882F-4883-A96A-C9BB6B229C08}"/>
                </a:ext>
              </a:extLst>
            </p:cNvPr>
            <p:cNvSpPr txBox="1"/>
            <p:nvPr/>
          </p:nvSpPr>
          <p:spPr>
            <a:xfrm>
              <a:off x="3090746" y="3440719"/>
              <a:ext cx="1833749" cy="686960"/>
            </a:xfrm>
            <a:prstGeom prst="rect">
              <a:avLst/>
            </a:prstGeom>
            <a:noFill/>
          </p:spPr>
          <p:txBody>
            <a:bodyPr wrap="square" rtlCol="0">
              <a:spAutoFit/>
            </a:bodyPr>
            <a:lstStyle/>
            <a:p>
              <a:pPr algn="ctr"/>
              <a:r>
                <a:rPr lang="en-US" sz="1050" dirty="0" smtClean="0">
                  <a:solidFill>
                    <a:schemeClr val="bg1"/>
                  </a:solidFill>
                </a:rPr>
                <a:t>Logistic Regression</a:t>
              </a:r>
              <a:endParaRPr lang="en-US" sz="1050" dirty="0">
                <a:solidFill>
                  <a:schemeClr val="bg1"/>
                </a:solidFill>
              </a:endParaRPr>
            </a:p>
          </p:txBody>
        </p:sp>
      </p:grpSp>
      <p:grpSp>
        <p:nvGrpSpPr>
          <p:cNvPr id="97" name="Group 96">
            <a:extLst>
              <a:ext uri="{FF2B5EF4-FFF2-40B4-BE49-F238E27FC236}">
                <a16:creationId xmlns:a16="http://schemas.microsoft.com/office/drawing/2014/main" id="{F6633BC8-8A8C-41EC-9A50-4E8DF390658A}"/>
              </a:ext>
            </a:extLst>
          </p:cNvPr>
          <p:cNvGrpSpPr/>
          <p:nvPr/>
        </p:nvGrpSpPr>
        <p:grpSpPr>
          <a:xfrm>
            <a:off x="2490455" y="1348595"/>
            <a:ext cx="1408997" cy="3349878"/>
            <a:chOff x="5035270" y="544620"/>
            <a:chExt cx="2194560" cy="4945405"/>
          </a:xfrm>
        </p:grpSpPr>
        <p:grpSp>
          <p:nvGrpSpPr>
            <p:cNvPr id="77" name="Group 76">
              <a:extLst>
                <a:ext uri="{FF2B5EF4-FFF2-40B4-BE49-F238E27FC236}">
                  <a16:creationId xmlns:a16="http://schemas.microsoft.com/office/drawing/2014/main" id="{B07E31DA-DC39-43AC-9EA0-9AA75DA66072}"/>
                </a:ext>
              </a:extLst>
            </p:cNvPr>
            <p:cNvGrpSpPr/>
            <p:nvPr/>
          </p:nvGrpSpPr>
          <p:grpSpPr>
            <a:xfrm>
              <a:off x="5035270" y="544620"/>
              <a:ext cx="2194560" cy="4945405"/>
              <a:chOff x="5035270" y="544620"/>
              <a:chExt cx="2194560" cy="4945405"/>
            </a:xfrm>
          </p:grpSpPr>
          <p:sp>
            <p:nvSpPr>
              <p:cNvPr id="59" name="Freeform: Shape 58">
                <a:extLst>
                  <a:ext uri="{FF2B5EF4-FFF2-40B4-BE49-F238E27FC236}">
                    <a16:creationId xmlns:a16="http://schemas.microsoft.com/office/drawing/2014/main" id="{798AF131-19A4-44D7-BB03-D6D7CC918295}"/>
                  </a:ext>
                </a:extLst>
              </p:cNvPr>
              <p:cNvSpPr/>
              <p:nvPr/>
            </p:nvSpPr>
            <p:spPr>
              <a:xfrm flipH="1">
                <a:off x="6114476" y="3291776"/>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Freeform: Shape 9">
                <a:extLst>
                  <a:ext uri="{FF2B5EF4-FFF2-40B4-BE49-F238E27FC236}">
                    <a16:creationId xmlns:a16="http://schemas.microsoft.com/office/drawing/2014/main" id="{B1C62A36-BB03-49EE-BF66-BDBEA57C3A73}"/>
                  </a:ext>
                </a:extLst>
              </p:cNvPr>
              <p:cNvSpPr/>
              <p:nvPr/>
            </p:nvSpPr>
            <p:spPr>
              <a:xfrm>
                <a:off x="5035270" y="3295465"/>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660066">
                      <a:alpha val="49804"/>
                    </a:srgbClr>
                  </a:gs>
                  <a:gs pos="0">
                    <a:srgbClr val="FF00FF">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9" name="Group 28">
                <a:extLst>
                  <a:ext uri="{FF2B5EF4-FFF2-40B4-BE49-F238E27FC236}">
                    <a16:creationId xmlns:a16="http://schemas.microsoft.com/office/drawing/2014/main" id="{1C8BD27D-4E69-4B3E-8882-5AC53EAB5452}"/>
                  </a:ext>
                </a:extLst>
              </p:cNvPr>
              <p:cNvGrpSpPr/>
              <p:nvPr/>
            </p:nvGrpSpPr>
            <p:grpSpPr>
              <a:xfrm>
                <a:off x="5752723" y="544620"/>
                <a:ext cx="759655" cy="759655"/>
                <a:chOff x="4955179" y="604911"/>
                <a:chExt cx="759655" cy="759655"/>
              </a:xfrm>
            </p:grpSpPr>
            <p:sp>
              <p:nvSpPr>
                <p:cNvPr id="20" name="Oval 19">
                  <a:extLst>
                    <a:ext uri="{FF2B5EF4-FFF2-40B4-BE49-F238E27FC236}">
                      <a16:creationId xmlns:a16="http://schemas.microsoft.com/office/drawing/2014/main" id="{20F3F120-6FFB-41A7-93B4-52CA320BC6C9}"/>
                    </a:ext>
                  </a:extLst>
                </p:cNvPr>
                <p:cNvSpPr/>
                <p:nvPr/>
              </p:nvSpPr>
              <p:spPr>
                <a:xfrm>
                  <a:off x="4955179"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Oval 20">
                  <a:extLst>
                    <a:ext uri="{FF2B5EF4-FFF2-40B4-BE49-F238E27FC236}">
                      <a16:creationId xmlns:a16="http://schemas.microsoft.com/office/drawing/2014/main" id="{283F6ACE-DC0B-486C-8FED-7786A4765D7C}"/>
                    </a:ext>
                  </a:extLst>
                </p:cNvPr>
                <p:cNvSpPr/>
                <p:nvPr/>
              </p:nvSpPr>
              <p:spPr>
                <a:xfrm>
                  <a:off x="5091780" y="741512"/>
                  <a:ext cx="486452" cy="486452"/>
                </a:xfrm>
                <a:prstGeom prst="ellipse">
                  <a:avLst/>
                </a:prstGeom>
                <a:gradFill flip="none" rotWithShape="1">
                  <a:gsLst>
                    <a:gs pos="100000">
                      <a:srgbClr val="660066">
                        <a:alpha val="49804"/>
                      </a:srgbClr>
                    </a:gs>
                    <a:gs pos="0">
                      <a:srgbClr val="FF00FF">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44" name="Straight Connector 43">
                <a:extLst>
                  <a:ext uri="{FF2B5EF4-FFF2-40B4-BE49-F238E27FC236}">
                    <a16:creationId xmlns:a16="http://schemas.microsoft.com/office/drawing/2014/main" id="{CD80CE6E-A29B-411C-A3B8-4551426EE785}"/>
                  </a:ext>
                </a:extLst>
              </p:cNvPr>
              <p:cNvCxnSpPr>
                <a:cxnSpLocks/>
                <a:stCxn id="20" idx="4"/>
                <a:endCxn id="10" idx="5"/>
              </p:cNvCxnSpPr>
              <p:nvPr/>
            </p:nvCxnSpPr>
            <p:spPr>
              <a:xfrm flipH="1">
                <a:off x="6132550" y="1304275"/>
                <a:ext cx="1" cy="19911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32C941A7-289C-4FFA-9DDC-8AD3166EA3D0}"/>
                  </a:ext>
                </a:extLst>
              </p:cNvPr>
              <p:cNvSpPr/>
              <p:nvPr/>
            </p:nvSpPr>
            <p:spPr>
              <a:xfrm>
                <a:off x="6137136" y="3291776"/>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1" name="Straight Connector 60">
                <a:extLst>
                  <a:ext uri="{FF2B5EF4-FFF2-40B4-BE49-F238E27FC236}">
                    <a16:creationId xmlns:a16="http://schemas.microsoft.com/office/drawing/2014/main" id="{5096E262-B41A-49CC-9459-AE705D439793}"/>
                  </a:ext>
                </a:extLst>
              </p:cNvPr>
              <p:cNvCxnSpPr>
                <a:cxnSpLocks/>
              </p:cNvCxnSpPr>
              <p:nvPr/>
            </p:nvCxnSpPr>
            <p:spPr>
              <a:xfrm flipV="1">
                <a:off x="6098318" y="3253006"/>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498C4A-685E-4B05-8C12-8EA66C776328}"/>
                  </a:ext>
                </a:extLst>
              </p:cNvPr>
              <p:cNvCxnSpPr>
                <a:cxnSpLocks/>
              </p:cNvCxnSpPr>
              <p:nvPr/>
            </p:nvCxnSpPr>
            <p:spPr>
              <a:xfrm flipV="1">
                <a:off x="6095074" y="3235174"/>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5EEDE01-4F4A-47BB-97DE-5FF5CC4E2F78}"/>
                </a:ext>
              </a:extLst>
            </p:cNvPr>
            <p:cNvSpPr txBox="1"/>
            <p:nvPr/>
          </p:nvSpPr>
          <p:spPr>
            <a:xfrm>
              <a:off x="5159178" y="3937559"/>
              <a:ext cx="1833748" cy="613397"/>
            </a:xfrm>
            <a:prstGeom prst="rect">
              <a:avLst/>
            </a:prstGeom>
            <a:noFill/>
          </p:spPr>
          <p:txBody>
            <a:bodyPr wrap="square" rtlCol="0">
              <a:spAutoFit/>
            </a:bodyPr>
            <a:lstStyle/>
            <a:p>
              <a:pPr algn="ctr"/>
              <a:r>
                <a:rPr lang="en-US" sz="1050" dirty="0" smtClean="0">
                  <a:solidFill>
                    <a:schemeClr val="bg1"/>
                  </a:solidFill>
                </a:rPr>
                <a:t>Support Vector Machine</a:t>
              </a:r>
              <a:endParaRPr lang="en-US" sz="1050" dirty="0">
                <a:solidFill>
                  <a:schemeClr val="bg1"/>
                </a:solidFill>
              </a:endParaRPr>
            </a:p>
          </p:txBody>
        </p:sp>
      </p:grpSp>
      <p:grpSp>
        <p:nvGrpSpPr>
          <p:cNvPr id="98" name="Group 97">
            <a:extLst>
              <a:ext uri="{FF2B5EF4-FFF2-40B4-BE49-F238E27FC236}">
                <a16:creationId xmlns:a16="http://schemas.microsoft.com/office/drawing/2014/main" id="{08A578C9-EEDC-4B2F-A52A-7BE4C42C358B}"/>
              </a:ext>
            </a:extLst>
          </p:cNvPr>
          <p:cNvGrpSpPr/>
          <p:nvPr/>
        </p:nvGrpSpPr>
        <p:grpSpPr>
          <a:xfrm>
            <a:off x="3747183" y="1340577"/>
            <a:ext cx="1480340" cy="2645865"/>
            <a:chOff x="7113346" y="604911"/>
            <a:chExt cx="2194560" cy="4283056"/>
          </a:xfrm>
        </p:grpSpPr>
        <p:grpSp>
          <p:nvGrpSpPr>
            <p:cNvPr id="78" name="Group 77">
              <a:extLst>
                <a:ext uri="{FF2B5EF4-FFF2-40B4-BE49-F238E27FC236}">
                  <a16:creationId xmlns:a16="http://schemas.microsoft.com/office/drawing/2014/main" id="{E77BE62B-2115-46DA-BEC9-7FAF09C758B3}"/>
                </a:ext>
              </a:extLst>
            </p:cNvPr>
            <p:cNvGrpSpPr/>
            <p:nvPr/>
          </p:nvGrpSpPr>
          <p:grpSpPr>
            <a:xfrm>
              <a:off x="7113346" y="604911"/>
              <a:ext cx="2194560" cy="4283056"/>
              <a:chOff x="7113346" y="604911"/>
              <a:chExt cx="2194560" cy="4283056"/>
            </a:xfrm>
          </p:grpSpPr>
          <p:sp>
            <p:nvSpPr>
              <p:cNvPr id="64" name="Freeform: Shape 63">
                <a:extLst>
                  <a:ext uri="{FF2B5EF4-FFF2-40B4-BE49-F238E27FC236}">
                    <a16:creationId xmlns:a16="http://schemas.microsoft.com/office/drawing/2014/main" id="{596FA47F-50CE-4037-BC85-37BC508D4916}"/>
                  </a:ext>
                </a:extLst>
              </p:cNvPr>
              <p:cNvSpPr/>
              <p:nvPr/>
            </p:nvSpPr>
            <p:spPr>
              <a:xfrm flipH="1">
                <a:off x="818304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Freeform: Shape 10">
                <a:extLst>
                  <a:ext uri="{FF2B5EF4-FFF2-40B4-BE49-F238E27FC236}">
                    <a16:creationId xmlns:a16="http://schemas.microsoft.com/office/drawing/2014/main" id="{401A764A-8F8B-45FD-B5AE-A1A57A1FB6D6}"/>
                  </a:ext>
                </a:extLst>
              </p:cNvPr>
              <p:cNvSpPr/>
              <p:nvPr/>
            </p:nvSpPr>
            <p:spPr>
              <a:xfrm>
                <a:off x="7113346" y="2693407"/>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0033CC">
                      <a:alpha val="49804"/>
                    </a:srgbClr>
                  </a:gs>
                  <a:gs pos="0">
                    <a:srgbClr val="0099FF">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0" name="Group 29">
                <a:extLst>
                  <a:ext uri="{FF2B5EF4-FFF2-40B4-BE49-F238E27FC236}">
                    <a16:creationId xmlns:a16="http://schemas.microsoft.com/office/drawing/2014/main" id="{521449BE-246D-4CA3-85DE-72D0DAAAC78F}"/>
                  </a:ext>
                </a:extLst>
              </p:cNvPr>
              <p:cNvGrpSpPr/>
              <p:nvPr/>
            </p:nvGrpSpPr>
            <p:grpSpPr>
              <a:xfrm>
                <a:off x="7830799" y="604911"/>
                <a:ext cx="759655" cy="759655"/>
                <a:chOff x="6634483" y="604911"/>
                <a:chExt cx="759655" cy="759655"/>
              </a:xfrm>
            </p:grpSpPr>
            <p:sp>
              <p:nvSpPr>
                <p:cNvPr id="23" name="Oval 22">
                  <a:extLst>
                    <a:ext uri="{FF2B5EF4-FFF2-40B4-BE49-F238E27FC236}">
                      <a16:creationId xmlns:a16="http://schemas.microsoft.com/office/drawing/2014/main" id="{249BB675-28A9-40C3-85F3-AFA9FAA24F84}"/>
                    </a:ext>
                  </a:extLst>
                </p:cNvPr>
                <p:cNvSpPr/>
                <p:nvPr/>
              </p:nvSpPr>
              <p:spPr>
                <a:xfrm>
                  <a:off x="6634483"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D7A2499C-6923-4D4A-B894-982B7C071925}"/>
                    </a:ext>
                  </a:extLst>
                </p:cNvPr>
                <p:cNvSpPr/>
                <p:nvPr/>
              </p:nvSpPr>
              <p:spPr>
                <a:xfrm>
                  <a:off x="6771084" y="741512"/>
                  <a:ext cx="486452" cy="486452"/>
                </a:xfrm>
                <a:prstGeom prst="ellipse">
                  <a:avLst/>
                </a:prstGeom>
                <a:gradFill flip="none" rotWithShape="1">
                  <a:gsLst>
                    <a:gs pos="100000">
                      <a:srgbClr val="0033CC">
                        <a:alpha val="49804"/>
                      </a:srgbClr>
                    </a:gs>
                    <a:gs pos="0">
                      <a:srgbClr val="0099FF">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47" name="Straight Connector 46">
                <a:extLst>
                  <a:ext uri="{FF2B5EF4-FFF2-40B4-BE49-F238E27FC236}">
                    <a16:creationId xmlns:a16="http://schemas.microsoft.com/office/drawing/2014/main" id="{6C87BAC3-B1C9-476A-A35B-B09957FD6681}"/>
                  </a:ext>
                </a:extLst>
              </p:cNvPr>
              <p:cNvCxnSpPr>
                <a:cxnSpLocks/>
                <a:stCxn id="23" idx="4"/>
                <a:endCxn id="11" idx="5"/>
              </p:cNvCxnSpPr>
              <p:nvPr/>
            </p:nvCxnSpPr>
            <p:spPr>
              <a:xfrm flipH="1">
                <a:off x="8210626" y="1364566"/>
                <a:ext cx="1" cy="1328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Shape 64">
                <a:extLst>
                  <a:ext uri="{FF2B5EF4-FFF2-40B4-BE49-F238E27FC236}">
                    <a16:creationId xmlns:a16="http://schemas.microsoft.com/office/drawing/2014/main" id="{1C67C07C-73EF-42FE-9B4C-DDAC523B09A4}"/>
                  </a:ext>
                </a:extLst>
              </p:cNvPr>
              <p:cNvSpPr/>
              <p:nvPr/>
            </p:nvSpPr>
            <p:spPr>
              <a:xfrm>
                <a:off x="820570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6" name="Straight Connector 65">
                <a:extLst>
                  <a:ext uri="{FF2B5EF4-FFF2-40B4-BE49-F238E27FC236}">
                    <a16:creationId xmlns:a16="http://schemas.microsoft.com/office/drawing/2014/main" id="{5949C6E9-13BB-4DEC-A8FE-FF8BB03B5987}"/>
                  </a:ext>
                </a:extLst>
              </p:cNvPr>
              <p:cNvCxnSpPr>
                <a:cxnSpLocks/>
              </p:cNvCxnSpPr>
              <p:nvPr/>
            </p:nvCxnSpPr>
            <p:spPr>
              <a:xfrm flipV="1">
                <a:off x="8166883" y="2654168"/>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7CF0419-2434-40DC-AC5D-D03D51ED2A91}"/>
                  </a:ext>
                </a:extLst>
              </p:cNvPr>
              <p:cNvCxnSpPr>
                <a:cxnSpLocks/>
              </p:cNvCxnSpPr>
              <p:nvPr/>
            </p:nvCxnSpPr>
            <p:spPr>
              <a:xfrm flipV="1">
                <a:off x="8163639" y="2636336"/>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96AD9EDF-CF84-44D8-997B-249D65AD13E3}"/>
                </a:ext>
              </a:extLst>
            </p:cNvPr>
            <p:cNvSpPr txBox="1"/>
            <p:nvPr/>
          </p:nvSpPr>
          <p:spPr>
            <a:xfrm>
              <a:off x="7288178" y="3439187"/>
              <a:ext cx="1833747" cy="411032"/>
            </a:xfrm>
            <a:prstGeom prst="rect">
              <a:avLst/>
            </a:prstGeom>
            <a:noFill/>
          </p:spPr>
          <p:txBody>
            <a:bodyPr wrap="square" rtlCol="0">
              <a:spAutoFit/>
            </a:bodyPr>
            <a:lstStyle/>
            <a:p>
              <a:pPr algn="ctr"/>
              <a:r>
                <a:rPr lang="en-US" sz="1050" dirty="0" smtClean="0">
                  <a:solidFill>
                    <a:schemeClr val="bg1"/>
                  </a:solidFill>
                </a:rPr>
                <a:t>Random Forest</a:t>
              </a:r>
              <a:endParaRPr lang="en-US" sz="1050" dirty="0">
                <a:solidFill>
                  <a:schemeClr val="bg1"/>
                </a:solidFill>
              </a:endParaRPr>
            </a:p>
          </p:txBody>
        </p:sp>
      </p:grpSp>
      <p:grpSp>
        <p:nvGrpSpPr>
          <p:cNvPr id="99" name="Group 98">
            <a:extLst>
              <a:ext uri="{FF2B5EF4-FFF2-40B4-BE49-F238E27FC236}">
                <a16:creationId xmlns:a16="http://schemas.microsoft.com/office/drawing/2014/main" id="{238D0450-3C6C-4825-8A6E-35635CE42F70}"/>
              </a:ext>
            </a:extLst>
          </p:cNvPr>
          <p:cNvGrpSpPr/>
          <p:nvPr/>
        </p:nvGrpSpPr>
        <p:grpSpPr>
          <a:xfrm>
            <a:off x="5119573" y="1320823"/>
            <a:ext cx="1408997" cy="3245446"/>
            <a:chOff x="9191422" y="626012"/>
            <a:chExt cx="2194560" cy="5055604"/>
          </a:xfrm>
        </p:grpSpPr>
        <p:grpSp>
          <p:nvGrpSpPr>
            <p:cNvPr id="79" name="Group 78">
              <a:extLst>
                <a:ext uri="{FF2B5EF4-FFF2-40B4-BE49-F238E27FC236}">
                  <a16:creationId xmlns:a16="http://schemas.microsoft.com/office/drawing/2014/main" id="{87810CF3-A7DA-483C-A486-405F846C6EB1}"/>
                </a:ext>
              </a:extLst>
            </p:cNvPr>
            <p:cNvGrpSpPr/>
            <p:nvPr/>
          </p:nvGrpSpPr>
          <p:grpSpPr>
            <a:xfrm>
              <a:off x="9191422" y="626012"/>
              <a:ext cx="2194560" cy="5055604"/>
              <a:chOff x="9191422" y="626012"/>
              <a:chExt cx="2194560" cy="5055604"/>
            </a:xfrm>
          </p:grpSpPr>
          <p:sp>
            <p:nvSpPr>
              <p:cNvPr id="70" name="Freeform: Shape 69">
                <a:extLst>
                  <a:ext uri="{FF2B5EF4-FFF2-40B4-BE49-F238E27FC236}">
                    <a16:creationId xmlns:a16="http://schemas.microsoft.com/office/drawing/2014/main" id="{02B344A6-2902-4260-9DDC-AEEEBADD6D97}"/>
                  </a:ext>
                </a:extLst>
              </p:cNvPr>
              <p:cNvSpPr/>
              <p:nvPr/>
            </p:nvSpPr>
            <p:spPr>
              <a:xfrm flipH="1">
                <a:off x="1026526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Freeform: Shape 11">
                <a:extLst>
                  <a:ext uri="{FF2B5EF4-FFF2-40B4-BE49-F238E27FC236}">
                    <a16:creationId xmlns:a16="http://schemas.microsoft.com/office/drawing/2014/main" id="{1648CAA4-AD1C-4784-989C-36088D3589AD}"/>
                  </a:ext>
                </a:extLst>
              </p:cNvPr>
              <p:cNvSpPr/>
              <p:nvPr/>
            </p:nvSpPr>
            <p:spPr>
              <a:xfrm>
                <a:off x="9191422" y="3487056"/>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CC0066">
                      <a:alpha val="49804"/>
                    </a:srgbClr>
                  </a:gs>
                  <a:gs pos="0">
                    <a:srgbClr val="990033">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1" name="Group 30">
                <a:extLst>
                  <a:ext uri="{FF2B5EF4-FFF2-40B4-BE49-F238E27FC236}">
                    <a16:creationId xmlns:a16="http://schemas.microsoft.com/office/drawing/2014/main" id="{580CB898-BF25-492B-B6DF-2CD4061C3A16}"/>
                  </a:ext>
                </a:extLst>
              </p:cNvPr>
              <p:cNvGrpSpPr/>
              <p:nvPr/>
            </p:nvGrpSpPr>
            <p:grpSpPr>
              <a:xfrm>
                <a:off x="9908876" y="626012"/>
                <a:ext cx="759655" cy="759655"/>
                <a:chOff x="8313787" y="604911"/>
                <a:chExt cx="759655" cy="759655"/>
              </a:xfrm>
            </p:grpSpPr>
            <p:sp>
              <p:nvSpPr>
                <p:cNvPr id="26" name="Oval 25">
                  <a:extLst>
                    <a:ext uri="{FF2B5EF4-FFF2-40B4-BE49-F238E27FC236}">
                      <a16:creationId xmlns:a16="http://schemas.microsoft.com/office/drawing/2014/main" id="{E82DE631-821E-4345-B94A-439536FD63AA}"/>
                    </a:ext>
                  </a:extLst>
                </p:cNvPr>
                <p:cNvSpPr/>
                <p:nvPr/>
              </p:nvSpPr>
              <p:spPr>
                <a:xfrm>
                  <a:off x="8313787"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a:extLst>
                    <a:ext uri="{FF2B5EF4-FFF2-40B4-BE49-F238E27FC236}">
                      <a16:creationId xmlns:a16="http://schemas.microsoft.com/office/drawing/2014/main" id="{1F32D50F-2853-4299-80B5-67E0896F939A}"/>
                    </a:ext>
                  </a:extLst>
                </p:cNvPr>
                <p:cNvSpPr/>
                <p:nvPr/>
              </p:nvSpPr>
              <p:spPr>
                <a:xfrm>
                  <a:off x="8450388" y="741512"/>
                  <a:ext cx="486452" cy="486452"/>
                </a:xfrm>
                <a:prstGeom prst="ellipse">
                  <a:avLst/>
                </a:prstGeom>
                <a:gradFill flip="none" rotWithShape="1">
                  <a:gsLst>
                    <a:gs pos="100000">
                      <a:srgbClr val="CC0066">
                        <a:alpha val="49804"/>
                      </a:srgbClr>
                    </a:gs>
                    <a:gs pos="0">
                      <a:srgbClr val="990033">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50" name="Straight Connector 49">
                <a:extLst>
                  <a:ext uri="{FF2B5EF4-FFF2-40B4-BE49-F238E27FC236}">
                    <a16:creationId xmlns:a16="http://schemas.microsoft.com/office/drawing/2014/main" id="{7340AD9A-5395-4BC8-8AE6-3C57A2874714}"/>
                  </a:ext>
                </a:extLst>
              </p:cNvPr>
              <p:cNvCxnSpPr>
                <a:cxnSpLocks/>
                <a:stCxn id="26" idx="4"/>
                <a:endCxn id="12" idx="5"/>
              </p:cNvCxnSpPr>
              <p:nvPr/>
            </p:nvCxnSpPr>
            <p:spPr>
              <a:xfrm flipH="1">
                <a:off x="10288702" y="1385667"/>
                <a:ext cx="2" cy="21013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Freeform: Shape 70">
                <a:extLst>
                  <a:ext uri="{FF2B5EF4-FFF2-40B4-BE49-F238E27FC236}">
                    <a16:creationId xmlns:a16="http://schemas.microsoft.com/office/drawing/2014/main" id="{BD911A0C-EAD6-44DD-A9F2-41650FB494F0}"/>
                  </a:ext>
                </a:extLst>
              </p:cNvPr>
              <p:cNvSpPr/>
              <p:nvPr/>
            </p:nvSpPr>
            <p:spPr>
              <a:xfrm>
                <a:off x="1028792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2" name="Straight Connector 71">
                <a:extLst>
                  <a:ext uri="{FF2B5EF4-FFF2-40B4-BE49-F238E27FC236}">
                    <a16:creationId xmlns:a16="http://schemas.microsoft.com/office/drawing/2014/main" id="{B2D5A444-CCBE-4276-A4DE-E73B73A8AE4A}"/>
                  </a:ext>
                </a:extLst>
              </p:cNvPr>
              <p:cNvCxnSpPr>
                <a:cxnSpLocks/>
              </p:cNvCxnSpPr>
              <p:nvPr/>
            </p:nvCxnSpPr>
            <p:spPr>
              <a:xfrm flipV="1">
                <a:off x="10249111" y="3451693"/>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B58B0BE-F723-40EB-80CB-CF13AEB7C3DD}"/>
                  </a:ext>
                </a:extLst>
              </p:cNvPr>
              <p:cNvCxnSpPr>
                <a:cxnSpLocks/>
              </p:cNvCxnSpPr>
              <p:nvPr/>
            </p:nvCxnSpPr>
            <p:spPr>
              <a:xfrm flipV="1">
                <a:off x="10245867" y="3433861"/>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AE68501B-D64B-4EAC-8A7F-AEFD130CB32E}"/>
                </a:ext>
              </a:extLst>
            </p:cNvPr>
            <p:cNvSpPr txBox="1"/>
            <p:nvPr/>
          </p:nvSpPr>
          <p:spPr>
            <a:xfrm>
              <a:off x="9374357" y="4072396"/>
              <a:ext cx="1833748" cy="647243"/>
            </a:xfrm>
            <a:prstGeom prst="rect">
              <a:avLst/>
            </a:prstGeom>
            <a:noFill/>
          </p:spPr>
          <p:txBody>
            <a:bodyPr wrap="square" rtlCol="0">
              <a:spAutoFit/>
            </a:bodyPr>
            <a:lstStyle/>
            <a:p>
              <a:pPr algn="ctr"/>
              <a:r>
                <a:rPr lang="en-US" sz="1050" dirty="0" smtClean="0">
                  <a:solidFill>
                    <a:schemeClr val="bg1"/>
                  </a:solidFill>
                </a:rPr>
                <a:t>Gradient Boosting</a:t>
              </a:r>
              <a:endParaRPr lang="en-US" sz="1050" dirty="0">
                <a:solidFill>
                  <a:schemeClr val="bg1"/>
                </a:solidFill>
              </a:endParaRPr>
            </a:p>
          </p:txBody>
        </p:sp>
      </p:grpSp>
      <p:grpSp>
        <p:nvGrpSpPr>
          <p:cNvPr id="80" name="Group 79">
            <a:extLst>
              <a:ext uri="{FF2B5EF4-FFF2-40B4-BE49-F238E27FC236}">
                <a16:creationId xmlns:a16="http://schemas.microsoft.com/office/drawing/2014/main" id="{08A578C9-EEDC-4B2F-A52A-7BE4C42C358B}"/>
              </a:ext>
            </a:extLst>
          </p:cNvPr>
          <p:cNvGrpSpPr/>
          <p:nvPr/>
        </p:nvGrpSpPr>
        <p:grpSpPr>
          <a:xfrm>
            <a:off x="6394443" y="1325956"/>
            <a:ext cx="1439149" cy="2660486"/>
            <a:chOff x="7113346" y="604911"/>
            <a:chExt cx="2194560" cy="4283056"/>
          </a:xfrm>
        </p:grpSpPr>
        <p:grpSp>
          <p:nvGrpSpPr>
            <p:cNvPr id="82" name="Group 81">
              <a:extLst>
                <a:ext uri="{FF2B5EF4-FFF2-40B4-BE49-F238E27FC236}">
                  <a16:creationId xmlns:a16="http://schemas.microsoft.com/office/drawing/2014/main" id="{E77BE62B-2115-46DA-BEC9-7FAF09C758B3}"/>
                </a:ext>
              </a:extLst>
            </p:cNvPr>
            <p:cNvGrpSpPr/>
            <p:nvPr/>
          </p:nvGrpSpPr>
          <p:grpSpPr>
            <a:xfrm>
              <a:off x="7113346" y="604911"/>
              <a:ext cx="2194560" cy="4283056"/>
              <a:chOff x="7113346" y="604911"/>
              <a:chExt cx="2194560" cy="4283056"/>
            </a:xfrm>
          </p:grpSpPr>
          <p:sp>
            <p:nvSpPr>
              <p:cNvPr id="88" name="Freeform: Shape 63">
                <a:extLst>
                  <a:ext uri="{FF2B5EF4-FFF2-40B4-BE49-F238E27FC236}">
                    <a16:creationId xmlns:a16="http://schemas.microsoft.com/office/drawing/2014/main" id="{596FA47F-50CE-4037-BC85-37BC508D4916}"/>
                  </a:ext>
                </a:extLst>
              </p:cNvPr>
              <p:cNvSpPr/>
              <p:nvPr/>
            </p:nvSpPr>
            <p:spPr>
              <a:xfrm flipH="1">
                <a:off x="818304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Freeform: Shape 10">
                <a:extLst>
                  <a:ext uri="{FF2B5EF4-FFF2-40B4-BE49-F238E27FC236}">
                    <a16:creationId xmlns:a16="http://schemas.microsoft.com/office/drawing/2014/main" id="{401A764A-8F8B-45FD-B5AE-A1A57A1FB6D6}"/>
                  </a:ext>
                </a:extLst>
              </p:cNvPr>
              <p:cNvSpPr/>
              <p:nvPr/>
            </p:nvSpPr>
            <p:spPr>
              <a:xfrm>
                <a:off x="7113346" y="2693407"/>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solidFill>
                <a:schemeClr val="tx2">
                  <a:lumMod val="25000"/>
                </a:schemeClr>
              </a:soli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01" name="Group 100">
                <a:extLst>
                  <a:ext uri="{FF2B5EF4-FFF2-40B4-BE49-F238E27FC236}">
                    <a16:creationId xmlns:a16="http://schemas.microsoft.com/office/drawing/2014/main" id="{521449BE-246D-4CA3-85DE-72D0DAAAC78F}"/>
                  </a:ext>
                </a:extLst>
              </p:cNvPr>
              <p:cNvGrpSpPr/>
              <p:nvPr/>
            </p:nvGrpSpPr>
            <p:grpSpPr>
              <a:xfrm>
                <a:off x="7830799" y="604911"/>
                <a:ext cx="759655" cy="759655"/>
                <a:chOff x="6634483" y="604911"/>
                <a:chExt cx="759655" cy="759655"/>
              </a:xfrm>
            </p:grpSpPr>
            <p:sp>
              <p:nvSpPr>
                <p:cNvPr id="106" name="Oval 105">
                  <a:extLst>
                    <a:ext uri="{FF2B5EF4-FFF2-40B4-BE49-F238E27FC236}">
                      <a16:creationId xmlns:a16="http://schemas.microsoft.com/office/drawing/2014/main" id="{249BB675-28A9-40C3-85F3-AFA9FAA24F84}"/>
                    </a:ext>
                  </a:extLst>
                </p:cNvPr>
                <p:cNvSpPr/>
                <p:nvPr/>
              </p:nvSpPr>
              <p:spPr>
                <a:xfrm>
                  <a:off x="6634483"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D7A2499C-6923-4D4A-B894-982B7C071925}"/>
                    </a:ext>
                  </a:extLst>
                </p:cNvPr>
                <p:cNvSpPr/>
                <p:nvPr/>
              </p:nvSpPr>
              <p:spPr>
                <a:xfrm>
                  <a:off x="6771084" y="741512"/>
                  <a:ext cx="486452" cy="486452"/>
                </a:xfrm>
                <a:prstGeom prst="ellipse">
                  <a:avLst/>
                </a:prstGeom>
                <a:solidFill>
                  <a:schemeClr val="tx2">
                    <a:lumMod val="25000"/>
                  </a:schemeClr>
                </a:soli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02" name="Straight Connector 101">
                <a:extLst>
                  <a:ext uri="{FF2B5EF4-FFF2-40B4-BE49-F238E27FC236}">
                    <a16:creationId xmlns:a16="http://schemas.microsoft.com/office/drawing/2014/main" id="{6C87BAC3-B1C9-476A-A35B-B09957FD6681}"/>
                  </a:ext>
                </a:extLst>
              </p:cNvPr>
              <p:cNvCxnSpPr>
                <a:cxnSpLocks/>
                <a:stCxn id="106" idx="4"/>
                <a:endCxn id="100" idx="5"/>
              </p:cNvCxnSpPr>
              <p:nvPr/>
            </p:nvCxnSpPr>
            <p:spPr>
              <a:xfrm flipH="1">
                <a:off x="8210626" y="1364566"/>
                <a:ext cx="1" cy="1328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Freeform: Shape 64">
                <a:extLst>
                  <a:ext uri="{FF2B5EF4-FFF2-40B4-BE49-F238E27FC236}">
                    <a16:creationId xmlns:a16="http://schemas.microsoft.com/office/drawing/2014/main" id="{1C67C07C-73EF-42FE-9B4C-DDAC523B09A4}"/>
                  </a:ext>
                </a:extLst>
              </p:cNvPr>
              <p:cNvSpPr/>
              <p:nvPr/>
            </p:nvSpPr>
            <p:spPr>
              <a:xfrm>
                <a:off x="820570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4" name="Straight Connector 103">
                <a:extLst>
                  <a:ext uri="{FF2B5EF4-FFF2-40B4-BE49-F238E27FC236}">
                    <a16:creationId xmlns:a16="http://schemas.microsoft.com/office/drawing/2014/main" id="{5949C6E9-13BB-4DEC-A8FE-FF8BB03B5987}"/>
                  </a:ext>
                </a:extLst>
              </p:cNvPr>
              <p:cNvCxnSpPr>
                <a:cxnSpLocks/>
              </p:cNvCxnSpPr>
              <p:nvPr/>
            </p:nvCxnSpPr>
            <p:spPr>
              <a:xfrm flipV="1">
                <a:off x="8166883" y="2654168"/>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7CF0419-2434-40DC-AC5D-D03D51ED2A91}"/>
                  </a:ext>
                </a:extLst>
              </p:cNvPr>
              <p:cNvCxnSpPr>
                <a:cxnSpLocks/>
              </p:cNvCxnSpPr>
              <p:nvPr/>
            </p:nvCxnSpPr>
            <p:spPr>
              <a:xfrm flipV="1">
                <a:off x="8163639" y="2636336"/>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96AD9EDF-CF84-44D8-997B-249D65AD13E3}"/>
                </a:ext>
              </a:extLst>
            </p:cNvPr>
            <p:cNvSpPr txBox="1"/>
            <p:nvPr/>
          </p:nvSpPr>
          <p:spPr>
            <a:xfrm>
              <a:off x="7288177" y="3439187"/>
              <a:ext cx="1833749" cy="408774"/>
            </a:xfrm>
            <a:prstGeom prst="rect">
              <a:avLst/>
            </a:prstGeom>
            <a:noFill/>
          </p:spPr>
          <p:txBody>
            <a:bodyPr wrap="square" rtlCol="0">
              <a:spAutoFit/>
            </a:bodyPr>
            <a:lstStyle/>
            <a:p>
              <a:pPr algn="ctr"/>
              <a:r>
                <a:rPr lang="en-US" sz="1050" dirty="0" smtClean="0">
                  <a:solidFill>
                    <a:schemeClr val="bg1"/>
                  </a:solidFill>
                </a:rPr>
                <a:t>Ridge Classifier</a:t>
              </a:r>
              <a:endParaRPr lang="en-US" sz="1050" dirty="0">
                <a:solidFill>
                  <a:schemeClr val="bg1"/>
                </a:solidFill>
              </a:endParaRPr>
            </a:p>
          </p:txBody>
        </p:sp>
      </p:grpSp>
      <p:grpSp>
        <p:nvGrpSpPr>
          <p:cNvPr id="108" name="Group 107">
            <a:extLst>
              <a:ext uri="{FF2B5EF4-FFF2-40B4-BE49-F238E27FC236}">
                <a16:creationId xmlns:a16="http://schemas.microsoft.com/office/drawing/2014/main" id="{238D0450-3C6C-4825-8A6E-35635CE42F70}"/>
              </a:ext>
            </a:extLst>
          </p:cNvPr>
          <p:cNvGrpSpPr/>
          <p:nvPr/>
        </p:nvGrpSpPr>
        <p:grpSpPr>
          <a:xfrm>
            <a:off x="7701282" y="1385470"/>
            <a:ext cx="1408997" cy="3245446"/>
            <a:chOff x="9191422" y="626012"/>
            <a:chExt cx="2194560" cy="5055604"/>
          </a:xfrm>
        </p:grpSpPr>
        <p:grpSp>
          <p:nvGrpSpPr>
            <p:cNvPr id="109" name="Group 108">
              <a:extLst>
                <a:ext uri="{FF2B5EF4-FFF2-40B4-BE49-F238E27FC236}">
                  <a16:creationId xmlns:a16="http://schemas.microsoft.com/office/drawing/2014/main" id="{87810CF3-A7DA-483C-A486-405F846C6EB1}"/>
                </a:ext>
              </a:extLst>
            </p:cNvPr>
            <p:cNvGrpSpPr/>
            <p:nvPr/>
          </p:nvGrpSpPr>
          <p:grpSpPr>
            <a:xfrm>
              <a:off x="9191422" y="626012"/>
              <a:ext cx="2194560" cy="5055604"/>
              <a:chOff x="9191422" y="626012"/>
              <a:chExt cx="2194560" cy="5055604"/>
            </a:xfrm>
          </p:grpSpPr>
          <p:sp>
            <p:nvSpPr>
              <p:cNvPr id="112" name="Freeform: Shape 69">
                <a:extLst>
                  <a:ext uri="{FF2B5EF4-FFF2-40B4-BE49-F238E27FC236}">
                    <a16:creationId xmlns:a16="http://schemas.microsoft.com/office/drawing/2014/main" id="{02B344A6-2902-4260-9DDC-AEEEBADD6D97}"/>
                  </a:ext>
                </a:extLst>
              </p:cNvPr>
              <p:cNvSpPr/>
              <p:nvPr/>
            </p:nvSpPr>
            <p:spPr>
              <a:xfrm flipH="1">
                <a:off x="1026526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 name="Freeform: Shape 11">
                <a:extLst>
                  <a:ext uri="{FF2B5EF4-FFF2-40B4-BE49-F238E27FC236}">
                    <a16:creationId xmlns:a16="http://schemas.microsoft.com/office/drawing/2014/main" id="{1648CAA4-AD1C-4784-989C-36088D3589AD}"/>
                  </a:ext>
                </a:extLst>
              </p:cNvPr>
              <p:cNvSpPr/>
              <p:nvPr/>
            </p:nvSpPr>
            <p:spPr>
              <a:xfrm>
                <a:off x="9191422" y="3487056"/>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solidFill>
                <a:schemeClr val="accent1">
                  <a:lumMod val="60000"/>
                  <a:lumOff val="40000"/>
                </a:schemeClr>
              </a:soli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14" name="Group 113">
                <a:extLst>
                  <a:ext uri="{FF2B5EF4-FFF2-40B4-BE49-F238E27FC236}">
                    <a16:creationId xmlns:a16="http://schemas.microsoft.com/office/drawing/2014/main" id="{580CB898-BF25-492B-B6DF-2CD4061C3A16}"/>
                  </a:ext>
                </a:extLst>
              </p:cNvPr>
              <p:cNvGrpSpPr/>
              <p:nvPr/>
            </p:nvGrpSpPr>
            <p:grpSpPr>
              <a:xfrm>
                <a:off x="9908876" y="626012"/>
                <a:ext cx="759655" cy="759655"/>
                <a:chOff x="8313787" y="604911"/>
                <a:chExt cx="759655" cy="759655"/>
              </a:xfrm>
            </p:grpSpPr>
            <p:sp>
              <p:nvSpPr>
                <p:cNvPr id="119" name="Oval 118">
                  <a:extLst>
                    <a:ext uri="{FF2B5EF4-FFF2-40B4-BE49-F238E27FC236}">
                      <a16:creationId xmlns:a16="http://schemas.microsoft.com/office/drawing/2014/main" id="{E82DE631-821E-4345-B94A-439536FD63AA}"/>
                    </a:ext>
                  </a:extLst>
                </p:cNvPr>
                <p:cNvSpPr/>
                <p:nvPr/>
              </p:nvSpPr>
              <p:spPr>
                <a:xfrm>
                  <a:off x="8313787"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0" name="Oval 119">
                  <a:extLst>
                    <a:ext uri="{FF2B5EF4-FFF2-40B4-BE49-F238E27FC236}">
                      <a16:creationId xmlns:a16="http://schemas.microsoft.com/office/drawing/2014/main" id="{1F32D50F-2853-4299-80B5-67E0896F939A}"/>
                    </a:ext>
                  </a:extLst>
                </p:cNvPr>
                <p:cNvSpPr/>
                <p:nvPr/>
              </p:nvSpPr>
              <p:spPr>
                <a:xfrm>
                  <a:off x="8450388" y="741512"/>
                  <a:ext cx="486452" cy="486452"/>
                </a:xfrm>
                <a:prstGeom prst="ellipse">
                  <a:avLst/>
                </a:prstGeom>
                <a:solidFill>
                  <a:schemeClr val="accent1">
                    <a:lumMod val="60000"/>
                    <a:lumOff val="40000"/>
                  </a:schemeClr>
                </a:soli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15" name="Straight Connector 114">
                <a:extLst>
                  <a:ext uri="{FF2B5EF4-FFF2-40B4-BE49-F238E27FC236}">
                    <a16:creationId xmlns:a16="http://schemas.microsoft.com/office/drawing/2014/main" id="{7340AD9A-5395-4BC8-8AE6-3C57A2874714}"/>
                  </a:ext>
                </a:extLst>
              </p:cNvPr>
              <p:cNvCxnSpPr>
                <a:cxnSpLocks/>
                <a:stCxn id="119" idx="4"/>
                <a:endCxn id="113" idx="5"/>
              </p:cNvCxnSpPr>
              <p:nvPr/>
            </p:nvCxnSpPr>
            <p:spPr>
              <a:xfrm flipH="1">
                <a:off x="10288702" y="1385667"/>
                <a:ext cx="2" cy="21013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Freeform: Shape 70">
                <a:extLst>
                  <a:ext uri="{FF2B5EF4-FFF2-40B4-BE49-F238E27FC236}">
                    <a16:creationId xmlns:a16="http://schemas.microsoft.com/office/drawing/2014/main" id="{BD911A0C-EAD6-44DD-A9F2-41650FB494F0}"/>
                  </a:ext>
                </a:extLst>
              </p:cNvPr>
              <p:cNvSpPr/>
              <p:nvPr/>
            </p:nvSpPr>
            <p:spPr>
              <a:xfrm>
                <a:off x="1028792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7" name="Straight Connector 116">
                <a:extLst>
                  <a:ext uri="{FF2B5EF4-FFF2-40B4-BE49-F238E27FC236}">
                    <a16:creationId xmlns:a16="http://schemas.microsoft.com/office/drawing/2014/main" id="{B2D5A444-CCBE-4276-A4DE-E73B73A8AE4A}"/>
                  </a:ext>
                </a:extLst>
              </p:cNvPr>
              <p:cNvCxnSpPr>
                <a:cxnSpLocks/>
              </p:cNvCxnSpPr>
              <p:nvPr/>
            </p:nvCxnSpPr>
            <p:spPr>
              <a:xfrm flipV="1">
                <a:off x="10249111" y="3451693"/>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B58B0BE-F723-40EB-80CB-CF13AEB7C3DD}"/>
                  </a:ext>
                </a:extLst>
              </p:cNvPr>
              <p:cNvCxnSpPr>
                <a:cxnSpLocks/>
              </p:cNvCxnSpPr>
              <p:nvPr/>
            </p:nvCxnSpPr>
            <p:spPr>
              <a:xfrm flipV="1">
                <a:off x="10245867" y="3433861"/>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AE68501B-D64B-4EAC-8A7F-AEFD130CB32E}"/>
                </a:ext>
              </a:extLst>
            </p:cNvPr>
            <p:cNvSpPr txBox="1"/>
            <p:nvPr/>
          </p:nvSpPr>
          <p:spPr>
            <a:xfrm>
              <a:off x="9374357" y="4072396"/>
              <a:ext cx="1833748" cy="647243"/>
            </a:xfrm>
            <a:prstGeom prst="rect">
              <a:avLst/>
            </a:prstGeom>
            <a:noFill/>
          </p:spPr>
          <p:txBody>
            <a:bodyPr wrap="square" rtlCol="0">
              <a:spAutoFit/>
            </a:bodyPr>
            <a:lstStyle/>
            <a:p>
              <a:pPr algn="ctr"/>
              <a:r>
                <a:rPr lang="en-US" sz="1050" dirty="0" smtClean="0">
                  <a:solidFill>
                    <a:schemeClr val="bg1"/>
                  </a:solidFill>
                </a:rPr>
                <a:t>Decision Tree Classifier</a:t>
              </a:r>
              <a:endParaRPr lang="en-US" sz="1050" dirty="0">
                <a:solidFill>
                  <a:schemeClr val="bg1"/>
                </a:solidFill>
              </a:endParaRPr>
            </a:p>
          </p:txBody>
        </p:sp>
      </p:grpSp>
      <p:sp>
        <p:nvSpPr>
          <p:cNvPr id="121" name="TextBox 120">
            <a:extLst>
              <a:ext uri="{FF2B5EF4-FFF2-40B4-BE49-F238E27FC236}">
                <a16:creationId xmlns:a16="http://schemas.microsoft.com/office/drawing/2014/main" id="{5D0D4806-3577-431A-A579-D5ACCAEC8DDD}"/>
              </a:ext>
            </a:extLst>
          </p:cNvPr>
          <p:cNvSpPr txBox="1"/>
          <p:nvPr/>
        </p:nvSpPr>
        <p:spPr>
          <a:xfrm>
            <a:off x="267398" y="4115435"/>
            <a:ext cx="954736" cy="338554"/>
          </a:xfrm>
          <a:prstGeom prst="rect">
            <a:avLst/>
          </a:prstGeom>
          <a:noFill/>
        </p:spPr>
        <p:txBody>
          <a:bodyPr wrap="square" rtlCol="0">
            <a:spAutoFit/>
          </a:bodyPr>
          <a:lstStyle/>
          <a:p>
            <a:pPr algn="ctr"/>
            <a:r>
              <a:rPr lang="en-US" sz="1600" dirty="0" smtClean="0">
                <a:solidFill>
                  <a:schemeClr val="bg1"/>
                </a:solidFill>
              </a:rPr>
              <a:t>93.43%</a:t>
            </a:r>
            <a:endParaRPr lang="en-US" sz="1600" dirty="0">
              <a:solidFill>
                <a:schemeClr val="bg1"/>
              </a:solidFill>
            </a:endParaRPr>
          </a:p>
        </p:txBody>
      </p:sp>
      <p:sp>
        <p:nvSpPr>
          <p:cNvPr id="122" name="TextBox 121">
            <a:extLst>
              <a:ext uri="{FF2B5EF4-FFF2-40B4-BE49-F238E27FC236}">
                <a16:creationId xmlns:a16="http://schemas.microsoft.com/office/drawing/2014/main" id="{5D0D4806-3577-431A-A579-D5ACCAEC8DDD}"/>
              </a:ext>
            </a:extLst>
          </p:cNvPr>
          <p:cNvSpPr txBox="1"/>
          <p:nvPr/>
        </p:nvSpPr>
        <p:spPr>
          <a:xfrm>
            <a:off x="1457731" y="3508493"/>
            <a:ext cx="954736" cy="338554"/>
          </a:xfrm>
          <a:prstGeom prst="rect">
            <a:avLst/>
          </a:prstGeom>
          <a:noFill/>
        </p:spPr>
        <p:txBody>
          <a:bodyPr wrap="square" rtlCol="0">
            <a:spAutoFit/>
          </a:bodyPr>
          <a:lstStyle/>
          <a:p>
            <a:pPr algn="ctr"/>
            <a:r>
              <a:rPr lang="en-US" sz="1600" dirty="0" smtClean="0">
                <a:solidFill>
                  <a:schemeClr val="bg1"/>
                </a:solidFill>
              </a:rPr>
              <a:t>98.86%</a:t>
            </a:r>
            <a:endParaRPr lang="en-US" sz="1600" dirty="0">
              <a:solidFill>
                <a:schemeClr val="bg1"/>
              </a:solidFill>
            </a:endParaRPr>
          </a:p>
        </p:txBody>
      </p:sp>
      <p:sp>
        <p:nvSpPr>
          <p:cNvPr id="123" name="TextBox 122">
            <a:extLst>
              <a:ext uri="{FF2B5EF4-FFF2-40B4-BE49-F238E27FC236}">
                <a16:creationId xmlns:a16="http://schemas.microsoft.com/office/drawing/2014/main" id="{5D0D4806-3577-431A-A579-D5ACCAEC8DDD}"/>
              </a:ext>
            </a:extLst>
          </p:cNvPr>
          <p:cNvSpPr txBox="1"/>
          <p:nvPr/>
        </p:nvSpPr>
        <p:spPr>
          <a:xfrm>
            <a:off x="2734246" y="4148077"/>
            <a:ext cx="954736" cy="338554"/>
          </a:xfrm>
          <a:prstGeom prst="rect">
            <a:avLst/>
          </a:prstGeom>
          <a:noFill/>
        </p:spPr>
        <p:txBody>
          <a:bodyPr wrap="square" rtlCol="0">
            <a:spAutoFit/>
          </a:bodyPr>
          <a:lstStyle/>
          <a:p>
            <a:pPr algn="ctr"/>
            <a:r>
              <a:rPr lang="en-US" sz="1600" dirty="0" smtClean="0">
                <a:solidFill>
                  <a:schemeClr val="bg1"/>
                </a:solidFill>
              </a:rPr>
              <a:t>99.55%</a:t>
            </a:r>
            <a:endParaRPr lang="en-US" sz="1600" dirty="0">
              <a:solidFill>
                <a:schemeClr val="bg1"/>
              </a:solidFill>
            </a:endParaRPr>
          </a:p>
        </p:txBody>
      </p:sp>
      <p:sp>
        <p:nvSpPr>
          <p:cNvPr id="124" name="TextBox 123">
            <a:extLst>
              <a:ext uri="{FF2B5EF4-FFF2-40B4-BE49-F238E27FC236}">
                <a16:creationId xmlns:a16="http://schemas.microsoft.com/office/drawing/2014/main" id="{5D0D4806-3577-431A-A579-D5ACCAEC8DDD}"/>
              </a:ext>
            </a:extLst>
          </p:cNvPr>
          <p:cNvSpPr txBox="1"/>
          <p:nvPr/>
        </p:nvSpPr>
        <p:spPr>
          <a:xfrm>
            <a:off x="4045656" y="3466644"/>
            <a:ext cx="954736" cy="338554"/>
          </a:xfrm>
          <a:prstGeom prst="rect">
            <a:avLst/>
          </a:prstGeom>
          <a:noFill/>
        </p:spPr>
        <p:txBody>
          <a:bodyPr wrap="square" rtlCol="0">
            <a:spAutoFit/>
          </a:bodyPr>
          <a:lstStyle/>
          <a:p>
            <a:pPr algn="ctr"/>
            <a:r>
              <a:rPr lang="en-US" sz="1600" dirty="0" smtClean="0">
                <a:solidFill>
                  <a:schemeClr val="bg1"/>
                </a:solidFill>
              </a:rPr>
              <a:t>99.74%</a:t>
            </a:r>
            <a:endParaRPr lang="en-US" sz="1600" dirty="0">
              <a:solidFill>
                <a:schemeClr val="bg1"/>
              </a:solidFill>
            </a:endParaRPr>
          </a:p>
        </p:txBody>
      </p:sp>
      <p:sp>
        <p:nvSpPr>
          <p:cNvPr id="125" name="TextBox 124">
            <a:extLst>
              <a:ext uri="{FF2B5EF4-FFF2-40B4-BE49-F238E27FC236}">
                <a16:creationId xmlns:a16="http://schemas.microsoft.com/office/drawing/2014/main" id="{5D0D4806-3577-431A-A579-D5ACCAEC8DDD}"/>
              </a:ext>
            </a:extLst>
          </p:cNvPr>
          <p:cNvSpPr txBox="1"/>
          <p:nvPr/>
        </p:nvSpPr>
        <p:spPr>
          <a:xfrm>
            <a:off x="5374472" y="4046863"/>
            <a:ext cx="954736" cy="338554"/>
          </a:xfrm>
          <a:prstGeom prst="rect">
            <a:avLst/>
          </a:prstGeom>
          <a:noFill/>
        </p:spPr>
        <p:txBody>
          <a:bodyPr wrap="square" rtlCol="0">
            <a:spAutoFit/>
          </a:bodyPr>
          <a:lstStyle/>
          <a:p>
            <a:pPr algn="ctr"/>
            <a:r>
              <a:rPr lang="en-US" sz="1600" dirty="0" smtClean="0">
                <a:solidFill>
                  <a:schemeClr val="bg1"/>
                </a:solidFill>
              </a:rPr>
              <a:t>99.52%</a:t>
            </a:r>
            <a:endParaRPr lang="en-US" sz="1600" dirty="0">
              <a:solidFill>
                <a:schemeClr val="bg1"/>
              </a:solidFill>
            </a:endParaRPr>
          </a:p>
        </p:txBody>
      </p:sp>
      <p:sp>
        <p:nvSpPr>
          <p:cNvPr id="126" name="TextBox 125">
            <a:extLst>
              <a:ext uri="{FF2B5EF4-FFF2-40B4-BE49-F238E27FC236}">
                <a16:creationId xmlns:a16="http://schemas.microsoft.com/office/drawing/2014/main" id="{5D0D4806-3577-431A-A579-D5ACCAEC8DDD}"/>
              </a:ext>
            </a:extLst>
          </p:cNvPr>
          <p:cNvSpPr txBox="1"/>
          <p:nvPr/>
        </p:nvSpPr>
        <p:spPr>
          <a:xfrm>
            <a:off x="6647429" y="3466644"/>
            <a:ext cx="954736" cy="338554"/>
          </a:xfrm>
          <a:prstGeom prst="rect">
            <a:avLst/>
          </a:prstGeom>
          <a:noFill/>
        </p:spPr>
        <p:txBody>
          <a:bodyPr wrap="square" rtlCol="0">
            <a:spAutoFit/>
          </a:bodyPr>
          <a:lstStyle/>
          <a:p>
            <a:pPr algn="ctr"/>
            <a:r>
              <a:rPr lang="en-US" sz="1600" dirty="0" smtClean="0">
                <a:solidFill>
                  <a:schemeClr val="bg1"/>
                </a:solidFill>
              </a:rPr>
              <a:t>99.40%</a:t>
            </a:r>
            <a:endParaRPr lang="en-US" sz="1600" dirty="0">
              <a:solidFill>
                <a:schemeClr val="bg1"/>
              </a:solidFill>
            </a:endParaRPr>
          </a:p>
        </p:txBody>
      </p:sp>
      <p:sp>
        <p:nvSpPr>
          <p:cNvPr id="127" name="TextBox 126">
            <a:extLst>
              <a:ext uri="{FF2B5EF4-FFF2-40B4-BE49-F238E27FC236}">
                <a16:creationId xmlns:a16="http://schemas.microsoft.com/office/drawing/2014/main" id="{5D0D4806-3577-431A-A579-D5ACCAEC8DDD}"/>
              </a:ext>
            </a:extLst>
          </p:cNvPr>
          <p:cNvSpPr txBox="1"/>
          <p:nvPr/>
        </p:nvSpPr>
        <p:spPr>
          <a:xfrm>
            <a:off x="7947739" y="3986442"/>
            <a:ext cx="954736" cy="338554"/>
          </a:xfrm>
          <a:prstGeom prst="rect">
            <a:avLst/>
          </a:prstGeom>
          <a:noFill/>
        </p:spPr>
        <p:txBody>
          <a:bodyPr wrap="square" rtlCol="0">
            <a:spAutoFit/>
          </a:bodyPr>
          <a:lstStyle/>
          <a:p>
            <a:pPr algn="ctr"/>
            <a:r>
              <a:rPr lang="en-US" sz="1600" dirty="0" smtClean="0">
                <a:solidFill>
                  <a:schemeClr val="bg1"/>
                </a:solidFill>
              </a:rPr>
              <a:t>99.47%</a:t>
            </a:r>
            <a:endParaRPr lang="en-US" sz="1600" dirty="0">
              <a:solidFill>
                <a:schemeClr val="bg1"/>
              </a:solidFill>
            </a:endParaRPr>
          </a:p>
        </p:txBody>
      </p:sp>
      <p:sp>
        <p:nvSpPr>
          <p:cNvPr id="130" name="Google Shape;343;p5"/>
          <p:cNvSpPr txBox="1"/>
          <p:nvPr/>
        </p:nvSpPr>
        <p:spPr>
          <a:xfrm>
            <a:off x="801229" y="642764"/>
            <a:ext cx="6996957" cy="56192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0"/>
              <a:buFont typeface="Arial"/>
              <a:buNone/>
            </a:pPr>
            <a:r>
              <a:rPr lang="en-US" dirty="0" smtClean="0">
                <a:solidFill>
                  <a:schemeClr val="lt1"/>
                </a:solidFill>
                <a:latin typeface="Century Gothic"/>
                <a:sym typeface="Century Gothic"/>
              </a:rPr>
              <a:t>We trained our dataset using different classification methods, as mentioned below</a:t>
            </a:r>
            <a:endParaRPr sz="1000" dirty="0"/>
          </a:p>
        </p:txBody>
      </p:sp>
      <p:sp>
        <p:nvSpPr>
          <p:cNvPr id="131" name="Google Shape;313;p5"/>
          <p:cNvSpPr txBox="1">
            <a:spLocks noGrp="1"/>
          </p:cNvSpPr>
          <p:nvPr>
            <p:ph type="title" idx="4294967295"/>
          </p:nvPr>
        </p:nvSpPr>
        <p:spPr>
          <a:xfrm>
            <a:off x="610359" y="58278"/>
            <a:ext cx="7316832" cy="557553"/>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200"/>
              <a:buFont typeface="Century Gothic"/>
              <a:buNone/>
            </a:pPr>
            <a:r>
              <a:rPr lang="en-US" sz="2000" dirty="0">
                <a:solidFill>
                  <a:schemeClr val="lt1"/>
                </a:solidFill>
                <a:latin typeface="Century Gothic"/>
              </a:rPr>
              <a:t>MODELS</a:t>
            </a:r>
            <a:r>
              <a:rPr lang="en-US" sz="2000" dirty="0" smtClean="0"/>
              <a:t> </a:t>
            </a:r>
            <a:r>
              <a:rPr lang="en-US" sz="2000" dirty="0" smtClean="0">
                <a:solidFill>
                  <a:schemeClr val="accent2"/>
                </a:solidFill>
              </a:rPr>
              <a:t>USED</a:t>
            </a:r>
            <a:endParaRPr sz="2000" dirty="0">
              <a:solidFill>
                <a:schemeClr val="accent2"/>
              </a:solidFill>
            </a:endParaRPr>
          </a:p>
        </p:txBody>
      </p:sp>
    </p:spTree>
    <p:extLst>
      <p:ext uri="{BB962C8B-B14F-4D97-AF65-F5344CB8AC3E}">
        <p14:creationId xmlns:p14="http://schemas.microsoft.com/office/powerpoint/2010/main" val="991314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0">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14:bounceEnd="50000">
                                          <p:cBhvr additive="base">
                                            <p:cTn id="7" dur="2000" fill="hold"/>
                                            <p:tgtEl>
                                              <p:spTgt spid="95"/>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50000">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14:bounceEnd="50000">
                                          <p:cBhvr additive="base">
                                            <p:cTn id="13" dur="2000" fill="hold"/>
                                            <p:tgtEl>
                                              <p:spTgt spid="96"/>
                                            </p:tgtEl>
                                            <p:attrNameLst>
                                              <p:attrName>ppt_x</p:attrName>
                                            </p:attrNameLst>
                                          </p:cBhvr>
                                          <p:tavLst>
                                            <p:tav tm="0">
                                              <p:val>
                                                <p:strVal val="0-#ppt_w/2"/>
                                              </p:val>
                                            </p:tav>
                                            <p:tav tm="100000">
                                              <p:val>
                                                <p:strVal val="#ppt_x"/>
                                              </p:val>
                                            </p:tav>
                                          </p:tavLst>
                                        </p:anim>
                                        <p:anim calcmode="lin" valueType="num" p14:bounceEnd="50000">
                                          <p:cBhvr additive="base">
                                            <p:cTn id="14" dur="20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50000">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14:bounceEnd="50000">
                                          <p:cBhvr additive="base">
                                            <p:cTn id="19" dur="2000" fill="hold"/>
                                            <p:tgtEl>
                                              <p:spTgt spid="97"/>
                                            </p:tgtEl>
                                            <p:attrNameLst>
                                              <p:attrName>ppt_x</p:attrName>
                                            </p:attrNameLst>
                                          </p:cBhvr>
                                          <p:tavLst>
                                            <p:tav tm="0">
                                              <p:val>
                                                <p:strVal val="0-#ppt_w/2"/>
                                              </p:val>
                                            </p:tav>
                                            <p:tav tm="100000">
                                              <p:val>
                                                <p:strVal val="#ppt_x"/>
                                              </p:val>
                                            </p:tav>
                                          </p:tavLst>
                                        </p:anim>
                                        <p:anim calcmode="lin" valueType="num" p14:bounceEnd="50000">
                                          <p:cBhvr additive="base">
                                            <p:cTn id="20" dur="20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14:presetBounceEnd="50000">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14:bounceEnd="50000">
                                          <p:cBhvr additive="base">
                                            <p:cTn id="25" dur="2000" fill="hold"/>
                                            <p:tgtEl>
                                              <p:spTgt spid="98"/>
                                            </p:tgtEl>
                                            <p:attrNameLst>
                                              <p:attrName>ppt_x</p:attrName>
                                            </p:attrNameLst>
                                          </p:cBhvr>
                                          <p:tavLst>
                                            <p:tav tm="0">
                                              <p:val>
                                                <p:strVal val="1+#ppt_w/2"/>
                                              </p:val>
                                            </p:tav>
                                            <p:tav tm="100000">
                                              <p:val>
                                                <p:strVal val="#ppt_x"/>
                                              </p:val>
                                            </p:tav>
                                          </p:tavLst>
                                        </p:anim>
                                        <p:anim calcmode="lin" valueType="num" p14:bounceEnd="50000">
                                          <p:cBhvr additive="base">
                                            <p:cTn id="26" dur="2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14:presetBounceEnd="50000">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14:bounceEnd="50000">
                                          <p:cBhvr additive="base">
                                            <p:cTn id="31" dur="2000" fill="hold"/>
                                            <p:tgtEl>
                                              <p:spTgt spid="99"/>
                                            </p:tgtEl>
                                            <p:attrNameLst>
                                              <p:attrName>ppt_x</p:attrName>
                                            </p:attrNameLst>
                                          </p:cBhvr>
                                          <p:tavLst>
                                            <p:tav tm="0">
                                              <p:val>
                                                <p:strVal val="1+#ppt_w/2"/>
                                              </p:val>
                                            </p:tav>
                                            <p:tav tm="100000">
                                              <p:val>
                                                <p:strVal val="#ppt_x"/>
                                              </p:val>
                                            </p:tav>
                                          </p:tavLst>
                                        </p:anim>
                                        <p:anim calcmode="lin" valueType="num" p14:bounceEnd="50000">
                                          <p:cBhvr additive="base">
                                            <p:cTn id="32" dur="20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14:presetBounceEnd="50000">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14:bounceEnd="50000">
                                          <p:cBhvr additive="base">
                                            <p:cTn id="37" dur="2000" fill="hold"/>
                                            <p:tgtEl>
                                              <p:spTgt spid="80"/>
                                            </p:tgtEl>
                                            <p:attrNameLst>
                                              <p:attrName>ppt_x</p:attrName>
                                            </p:attrNameLst>
                                          </p:cBhvr>
                                          <p:tavLst>
                                            <p:tav tm="0">
                                              <p:val>
                                                <p:strVal val="1+#ppt_w/2"/>
                                              </p:val>
                                            </p:tav>
                                            <p:tav tm="100000">
                                              <p:val>
                                                <p:strVal val="#ppt_x"/>
                                              </p:val>
                                            </p:tav>
                                          </p:tavLst>
                                        </p:anim>
                                        <p:anim calcmode="lin" valueType="num" p14:bounceEnd="50000">
                                          <p:cBhvr additive="base">
                                            <p:cTn id="38" dur="2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14:presetBounceEnd="50000">
                                      <p:stCondLst>
                                        <p:cond delay="0"/>
                                      </p:stCondLst>
                                      <p:childTnLst>
                                        <p:set>
                                          <p:cBhvr>
                                            <p:cTn id="42" dur="1" fill="hold">
                                              <p:stCondLst>
                                                <p:cond delay="0"/>
                                              </p:stCondLst>
                                            </p:cTn>
                                            <p:tgtEl>
                                              <p:spTgt spid="108"/>
                                            </p:tgtEl>
                                            <p:attrNameLst>
                                              <p:attrName>style.visibility</p:attrName>
                                            </p:attrNameLst>
                                          </p:cBhvr>
                                          <p:to>
                                            <p:strVal val="visible"/>
                                          </p:to>
                                        </p:set>
                                        <p:anim calcmode="lin" valueType="num" p14:bounceEnd="50000">
                                          <p:cBhvr additive="base">
                                            <p:cTn id="43" dur="2000" fill="hold"/>
                                            <p:tgtEl>
                                              <p:spTgt spid="108"/>
                                            </p:tgtEl>
                                            <p:attrNameLst>
                                              <p:attrName>ppt_x</p:attrName>
                                            </p:attrNameLst>
                                          </p:cBhvr>
                                          <p:tavLst>
                                            <p:tav tm="0">
                                              <p:val>
                                                <p:strVal val="1+#ppt_w/2"/>
                                              </p:val>
                                            </p:tav>
                                            <p:tav tm="100000">
                                              <p:val>
                                                <p:strVal val="#ppt_x"/>
                                              </p:val>
                                            </p:tav>
                                          </p:tavLst>
                                        </p:anim>
                                        <p:anim calcmode="lin" valueType="num" p14:bounceEnd="50000">
                                          <p:cBhvr additive="base">
                                            <p:cTn id="44" dur="2000" fill="hold"/>
                                            <p:tgtEl>
                                              <p:spTgt spid="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2000" fill="hold"/>
                                            <p:tgtEl>
                                              <p:spTgt spid="95"/>
                                            </p:tgtEl>
                                            <p:attrNameLst>
                                              <p:attrName>ppt_x</p:attrName>
                                            </p:attrNameLst>
                                          </p:cBhvr>
                                          <p:tavLst>
                                            <p:tav tm="0">
                                              <p:val>
                                                <p:strVal val="0-#ppt_w/2"/>
                                              </p:val>
                                            </p:tav>
                                            <p:tav tm="100000">
                                              <p:val>
                                                <p:strVal val="#ppt_x"/>
                                              </p:val>
                                            </p:tav>
                                          </p:tavLst>
                                        </p:anim>
                                        <p:anim calcmode="lin" valueType="num">
                                          <p:cBhvr additive="base">
                                            <p:cTn id="8" dur="2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additive="base">
                                            <p:cTn id="13" dur="2000" fill="hold"/>
                                            <p:tgtEl>
                                              <p:spTgt spid="96"/>
                                            </p:tgtEl>
                                            <p:attrNameLst>
                                              <p:attrName>ppt_x</p:attrName>
                                            </p:attrNameLst>
                                          </p:cBhvr>
                                          <p:tavLst>
                                            <p:tav tm="0">
                                              <p:val>
                                                <p:strVal val="0-#ppt_w/2"/>
                                              </p:val>
                                            </p:tav>
                                            <p:tav tm="100000">
                                              <p:val>
                                                <p:strVal val="#ppt_x"/>
                                              </p:val>
                                            </p:tav>
                                          </p:tavLst>
                                        </p:anim>
                                        <p:anim calcmode="lin" valueType="num">
                                          <p:cBhvr additive="base">
                                            <p:cTn id="14" dur="20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2000" fill="hold"/>
                                            <p:tgtEl>
                                              <p:spTgt spid="97"/>
                                            </p:tgtEl>
                                            <p:attrNameLst>
                                              <p:attrName>ppt_x</p:attrName>
                                            </p:attrNameLst>
                                          </p:cBhvr>
                                          <p:tavLst>
                                            <p:tav tm="0">
                                              <p:val>
                                                <p:strVal val="0-#ppt_w/2"/>
                                              </p:val>
                                            </p:tav>
                                            <p:tav tm="100000">
                                              <p:val>
                                                <p:strVal val="#ppt_x"/>
                                              </p:val>
                                            </p:tav>
                                          </p:tavLst>
                                        </p:anim>
                                        <p:anim calcmode="lin" valueType="num">
                                          <p:cBhvr additive="base">
                                            <p:cTn id="20" dur="20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2000" fill="hold"/>
                                            <p:tgtEl>
                                              <p:spTgt spid="98"/>
                                            </p:tgtEl>
                                            <p:attrNameLst>
                                              <p:attrName>ppt_x</p:attrName>
                                            </p:attrNameLst>
                                          </p:cBhvr>
                                          <p:tavLst>
                                            <p:tav tm="0">
                                              <p:val>
                                                <p:strVal val="1+#ppt_w/2"/>
                                              </p:val>
                                            </p:tav>
                                            <p:tav tm="100000">
                                              <p:val>
                                                <p:strVal val="#ppt_x"/>
                                              </p:val>
                                            </p:tav>
                                          </p:tavLst>
                                        </p:anim>
                                        <p:anim calcmode="lin" valueType="num">
                                          <p:cBhvr additive="base">
                                            <p:cTn id="26" dur="2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2000" fill="hold"/>
                                            <p:tgtEl>
                                              <p:spTgt spid="99"/>
                                            </p:tgtEl>
                                            <p:attrNameLst>
                                              <p:attrName>ppt_x</p:attrName>
                                            </p:attrNameLst>
                                          </p:cBhvr>
                                          <p:tavLst>
                                            <p:tav tm="0">
                                              <p:val>
                                                <p:strVal val="1+#ppt_w/2"/>
                                              </p:val>
                                            </p:tav>
                                            <p:tav tm="100000">
                                              <p:val>
                                                <p:strVal val="#ppt_x"/>
                                              </p:val>
                                            </p:tav>
                                          </p:tavLst>
                                        </p:anim>
                                        <p:anim calcmode="lin" valueType="num">
                                          <p:cBhvr additive="base">
                                            <p:cTn id="32" dur="20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cBhvr additive="base">
                                            <p:cTn id="37" dur="2000" fill="hold"/>
                                            <p:tgtEl>
                                              <p:spTgt spid="80"/>
                                            </p:tgtEl>
                                            <p:attrNameLst>
                                              <p:attrName>ppt_x</p:attrName>
                                            </p:attrNameLst>
                                          </p:cBhvr>
                                          <p:tavLst>
                                            <p:tav tm="0">
                                              <p:val>
                                                <p:strVal val="1+#ppt_w/2"/>
                                              </p:val>
                                            </p:tav>
                                            <p:tav tm="100000">
                                              <p:val>
                                                <p:strVal val="#ppt_x"/>
                                              </p:val>
                                            </p:tav>
                                          </p:tavLst>
                                        </p:anim>
                                        <p:anim calcmode="lin" valueType="num">
                                          <p:cBhvr additive="base">
                                            <p:cTn id="38" dur="2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08"/>
                                            </p:tgtEl>
                                            <p:attrNameLst>
                                              <p:attrName>style.visibility</p:attrName>
                                            </p:attrNameLst>
                                          </p:cBhvr>
                                          <p:to>
                                            <p:strVal val="visible"/>
                                          </p:to>
                                        </p:set>
                                        <p:anim calcmode="lin" valueType="num">
                                          <p:cBhvr additive="base">
                                            <p:cTn id="43" dur="2000" fill="hold"/>
                                            <p:tgtEl>
                                              <p:spTgt spid="108"/>
                                            </p:tgtEl>
                                            <p:attrNameLst>
                                              <p:attrName>ppt_x</p:attrName>
                                            </p:attrNameLst>
                                          </p:cBhvr>
                                          <p:tavLst>
                                            <p:tav tm="0">
                                              <p:val>
                                                <p:strVal val="1+#ppt_w/2"/>
                                              </p:val>
                                            </p:tav>
                                            <p:tav tm="100000">
                                              <p:val>
                                                <p:strVal val="#ppt_x"/>
                                              </p:val>
                                            </p:tav>
                                          </p:tavLst>
                                        </p:anim>
                                        <p:anim calcmode="lin" valueType="num">
                                          <p:cBhvr additive="base">
                                            <p:cTn id="44" dur="2000" fill="hold"/>
                                            <p:tgtEl>
                                              <p:spTgt spid="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2000" dirty="0" smtClean="0"/>
              <a:t>Accuracy – 93.43%</a:t>
            </a:r>
            <a:endParaRPr sz="2000" dirty="0"/>
          </a:p>
        </p:txBody>
      </p:sp>
      <p:sp>
        <p:nvSpPr>
          <p:cNvPr id="380" name="Google Shape;380;p8"/>
          <p:cNvSpPr txBox="1">
            <a:spLocks noGrp="1"/>
          </p:cNvSpPr>
          <p:nvPr>
            <p:ph type="title"/>
          </p:nvPr>
        </p:nvSpPr>
        <p:spPr>
          <a:xfrm>
            <a:off x="1935040" y="1446235"/>
            <a:ext cx="5190283" cy="78262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200"/>
              <a:buFont typeface="Century Gothic"/>
              <a:buNone/>
            </a:pPr>
            <a:r>
              <a:rPr lang="en-US" dirty="0" smtClean="0"/>
              <a:t>NAIVE BAYES </a:t>
            </a:r>
            <a:r>
              <a:rPr lang="en-US" dirty="0" smtClean="0">
                <a:solidFill>
                  <a:schemeClr val="accent2"/>
                </a:solidFill>
              </a:rPr>
              <a:t>CLASSIFIER</a:t>
            </a:r>
            <a:endParaRPr dirty="0">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9" name="Rectangle: Rounded Corners 3">
            <a:extLst>
              <a:ext uri="{FF2B5EF4-FFF2-40B4-BE49-F238E27FC236}">
                <a16:creationId xmlns:a16="http://schemas.microsoft.com/office/drawing/2014/main" id="{7772DC68-ECD8-4A9E-B5C1-04A0E3B8D3C4}"/>
              </a:ext>
            </a:extLst>
          </p:cNvPr>
          <p:cNvSpPr/>
          <p:nvPr/>
        </p:nvSpPr>
        <p:spPr>
          <a:xfrm>
            <a:off x="442022" y="457342"/>
            <a:ext cx="1160980" cy="419474"/>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ectangle: Rounded Corners 4">
            <a:extLst>
              <a:ext uri="{FF2B5EF4-FFF2-40B4-BE49-F238E27FC236}">
                <a16:creationId xmlns:a16="http://schemas.microsoft.com/office/drawing/2014/main" id="{0C1DC683-D8C3-47A7-A59C-BD843ECB15E7}"/>
              </a:ext>
            </a:extLst>
          </p:cNvPr>
          <p:cNvSpPr/>
          <p:nvPr/>
        </p:nvSpPr>
        <p:spPr>
          <a:xfrm>
            <a:off x="531196" y="569729"/>
            <a:ext cx="954736" cy="200833"/>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1" name="Group 70">
            <a:extLst>
              <a:ext uri="{FF2B5EF4-FFF2-40B4-BE49-F238E27FC236}">
                <a16:creationId xmlns:a16="http://schemas.microsoft.com/office/drawing/2014/main" id="{5D3FD644-BF10-43B9-8BFA-2FFE41E2D98F}"/>
              </a:ext>
            </a:extLst>
          </p:cNvPr>
          <p:cNvGrpSpPr/>
          <p:nvPr/>
        </p:nvGrpSpPr>
        <p:grpSpPr>
          <a:xfrm>
            <a:off x="318013" y="482825"/>
            <a:ext cx="1408997" cy="3492073"/>
            <a:chOff x="879118" y="604911"/>
            <a:chExt cx="2194560" cy="5439787"/>
          </a:xfrm>
        </p:grpSpPr>
        <p:grpSp>
          <p:nvGrpSpPr>
            <p:cNvPr id="72" name="Group 71">
              <a:extLst>
                <a:ext uri="{FF2B5EF4-FFF2-40B4-BE49-F238E27FC236}">
                  <a16:creationId xmlns:a16="http://schemas.microsoft.com/office/drawing/2014/main" id="{2446DA79-FB1F-45A7-A935-C22EA1823E4E}"/>
                </a:ext>
              </a:extLst>
            </p:cNvPr>
            <p:cNvGrpSpPr/>
            <p:nvPr/>
          </p:nvGrpSpPr>
          <p:grpSpPr>
            <a:xfrm>
              <a:off x="879118" y="604911"/>
              <a:ext cx="2194560" cy="5439787"/>
              <a:chOff x="879118" y="604911"/>
              <a:chExt cx="2194560" cy="5439787"/>
            </a:xfrm>
          </p:grpSpPr>
          <p:sp>
            <p:nvSpPr>
              <p:cNvPr id="74" name="Freeform: Shape 35">
                <a:extLst>
                  <a:ext uri="{FF2B5EF4-FFF2-40B4-BE49-F238E27FC236}">
                    <a16:creationId xmlns:a16="http://schemas.microsoft.com/office/drawing/2014/main" id="{20BE0D12-557E-4EE0-9B4E-D7C738A401B1}"/>
                  </a:ext>
                </a:extLst>
              </p:cNvPr>
              <p:cNvSpPr/>
              <p:nvPr/>
            </p:nvSpPr>
            <p:spPr>
              <a:xfrm flipH="1">
                <a:off x="1947191" y="3847289"/>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Freeform: Shape 7">
                <a:extLst>
                  <a:ext uri="{FF2B5EF4-FFF2-40B4-BE49-F238E27FC236}">
                    <a16:creationId xmlns:a16="http://schemas.microsoft.com/office/drawing/2014/main" id="{29D1A560-E356-4702-822D-C0702984B740}"/>
                  </a:ext>
                </a:extLst>
              </p:cNvPr>
              <p:cNvSpPr/>
              <p:nvPr/>
            </p:nvSpPr>
            <p:spPr>
              <a:xfrm>
                <a:off x="879118" y="3850138"/>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008000">
                      <a:alpha val="50000"/>
                    </a:srgbClr>
                  </a:gs>
                  <a:gs pos="0">
                    <a:srgbClr val="00CC00">
                      <a:alpha val="70000"/>
                    </a:srgbClr>
                  </a:gs>
                </a:gsLst>
                <a:lin ang="5400000" scaled="1"/>
                <a:tileRect/>
              </a:gradFill>
              <a:ln>
                <a:gradFill>
                  <a:gsLst>
                    <a:gs pos="0">
                      <a:srgbClr val="008000"/>
                    </a:gs>
                    <a:gs pos="100000">
                      <a:schemeClr val="bg1">
                        <a:alpha val="0"/>
                      </a:schemeClr>
                    </a:gs>
                  </a:gsLst>
                  <a:lin ang="102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6" name="Group 75">
                <a:extLst>
                  <a:ext uri="{FF2B5EF4-FFF2-40B4-BE49-F238E27FC236}">
                    <a16:creationId xmlns:a16="http://schemas.microsoft.com/office/drawing/2014/main" id="{370A2B47-8D76-405E-AF83-025422830851}"/>
                  </a:ext>
                </a:extLst>
              </p:cNvPr>
              <p:cNvGrpSpPr/>
              <p:nvPr/>
            </p:nvGrpSpPr>
            <p:grpSpPr>
              <a:xfrm>
                <a:off x="1596571" y="604911"/>
                <a:ext cx="759655" cy="759655"/>
                <a:chOff x="1611085" y="604911"/>
                <a:chExt cx="759655" cy="759655"/>
              </a:xfrm>
            </p:grpSpPr>
            <p:sp>
              <p:nvSpPr>
                <p:cNvPr id="81" name="Oval 80">
                  <a:extLst>
                    <a:ext uri="{FF2B5EF4-FFF2-40B4-BE49-F238E27FC236}">
                      <a16:creationId xmlns:a16="http://schemas.microsoft.com/office/drawing/2014/main" id="{7B256EFC-C5C2-4D35-BF77-6DA2A299F92D}"/>
                    </a:ext>
                  </a:extLst>
                </p:cNvPr>
                <p:cNvSpPr/>
                <p:nvPr/>
              </p:nvSpPr>
              <p:spPr>
                <a:xfrm>
                  <a:off x="1611085"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B49178A4-96F0-4167-AB71-8A48F76DD8B2}"/>
                    </a:ext>
                  </a:extLst>
                </p:cNvPr>
                <p:cNvSpPr/>
                <p:nvPr/>
              </p:nvSpPr>
              <p:spPr>
                <a:xfrm>
                  <a:off x="1747686" y="741512"/>
                  <a:ext cx="486452" cy="486452"/>
                </a:xfrm>
                <a:prstGeom prst="ellipse">
                  <a:avLst/>
                </a:prstGeom>
                <a:gradFill flip="none" rotWithShape="1">
                  <a:gsLst>
                    <a:gs pos="100000">
                      <a:srgbClr val="008000">
                        <a:alpha val="50000"/>
                      </a:srgbClr>
                    </a:gs>
                    <a:gs pos="0">
                      <a:srgbClr val="00CC00">
                        <a:alpha val="70000"/>
                      </a:srgbClr>
                    </a:gs>
                  </a:gsLst>
                  <a:lin ang="5400000" scaled="1"/>
                  <a:tileRect/>
                </a:gradFill>
                <a:ln>
                  <a:gradFill>
                    <a:gsLst>
                      <a:gs pos="0">
                        <a:srgbClr val="008000"/>
                      </a:gs>
                      <a:gs pos="100000">
                        <a:schemeClr val="bg1">
                          <a:alpha val="0"/>
                        </a:schemeClr>
                      </a:gs>
                    </a:gsLst>
                    <a:lin ang="10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77" name="Straight Connector 76">
                <a:extLst>
                  <a:ext uri="{FF2B5EF4-FFF2-40B4-BE49-F238E27FC236}">
                    <a16:creationId xmlns:a16="http://schemas.microsoft.com/office/drawing/2014/main" id="{BB0A0698-338B-4132-8B38-558540A240FA}"/>
                  </a:ext>
                </a:extLst>
              </p:cNvPr>
              <p:cNvCxnSpPr>
                <a:cxnSpLocks/>
                <a:stCxn id="81" idx="4"/>
                <a:endCxn id="75" idx="5"/>
              </p:cNvCxnSpPr>
              <p:nvPr/>
            </p:nvCxnSpPr>
            <p:spPr>
              <a:xfrm flipH="1">
                <a:off x="1976398" y="1364566"/>
                <a:ext cx="1" cy="24855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reeform: Shape 34">
                <a:extLst>
                  <a:ext uri="{FF2B5EF4-FFF2-40B4-BE49-F238E27FC236}">
                    <a16:creationId xmlns:a16="http://schemas.microsoft.com/office/drawing/2014/main" id="{12BC9F40-C5C4-4673-98BE-D257050DD6D5}"/>
                  </a:ext>
                </a:extLst>
              </p:cNvPr>
              <p:cNvSpPr/>
              <p:nvPr/>
            </p:nvSpPr>
            <p:spPr>
              <a:xfrm>
                <a:off x="1969851" y="3847289"/>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9" name="Straight Connector 78">
                <a:extLst>
                  <a:ext uri="{FF2B5EF4-FFF2-40B4-BE49-F238E27FC236}">
                    <a16:creationId xmlns:a16="http://schemas.microsoft.com/office/drawing/2014/main" id="{B6ED70DA-563E-4D85-BDD2-F7EFA2E84D19}"/>
                  </a:ext>
                </a:extLst>
              </p:cNvPr>
              <p:cNvCxnSpPr>
                <a:cxnSpLocks/>
              </p:cNvCxnSpPr>
              <p:nvPr/>
            </p:nvCxnSpPr>
            <p:spPr>
              <a:xfrm flipV="1">
                <a:off x="1931033" y="3808519"/>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34AA4-E2B9-47E5-B6F3-76D30A4B494C}"/>
                  </a:ext>
                </a:extLst>
              </p:cNvPr>
              <p:cNvCxnSpPr>
                <a:cxnSpLocks/>
              </p:cNvCxnSpPr>
              <p:nvPr/>
            </p:nvCxnSpPr>
            <p:spPr>
              <a:xfrm flipV="1">
                <a:off x="1927789" y="3790687"/>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5D0D4806-3577-431A-A579-D5ACCAEC8DDD}"/>
                </a:ext>
              </a:extLst>
            </p:cNvPr>
            <p:cNvSpPr txBox="1"/>
            <p:nvPr/>
          </p:nvSpPr>
          <p:spPr>
            <a:xfrm>
              <a:off x="1050347" y="4465193"/>
              <a:ext cx="1833748" cy="395538"/>
            </a:xfrm>
            <a:prstGeom prst="rect">
              <a:avLst/>
            </a:prstGeom>
            <a:noFill/>
          </p:spPr>
          <p:txBody>
            <a:bodyPr wrap="square" rtlCol="0">
              <a:spAutoFit/>
            </a:bodyPr>
            <a:lstStyle/>
            <a:p>
              <a:pPr algn="ctr"/>
              <a:r>
                <a:rPr lang="en-US" sz="1050" dirty="0" smtClean="0">
                  <a:solidFill>
                    <a:schemeClr val="bg1"/>
                  </a:solidFill>
                </a:rPr>
                <a:t>Naïve Bayes</a:t>
              </a:r>
              <a:endParaRPr lang="en-US" sz="1050" dirty="0">
                <a:solidFill>
                  <a:schemeClr val="bg1"/>
                </a:solidFill>
              </a:endParaRPr>
            </a:p>
          </p:txBody>
        </p:sp>
      </p:grpSp>
      <p:sp>
        <p:nvSpPr>
          <p:cNvPr id="83" name="TextBox 82">
            <a:extLst>
              <a:ext uri="{FF2B5EF4-FFF2-40B4-BE49-F238E27FC236}">
                <a16:creationId xmlns:a16="http://schemas.microsoft.com/office/drawing/2014/main" id="{5D0D4806-3577-431A-A579-D5ACCAEC8DDD}"/>
              </a:ext>
            </a:extLst>
          </p:cNvPr>
          <p:cNvSpPr txBox="1"/>
          <p:nvPr/>
        </p:nvSpPr>
        <p:spPr>
          <a:xfrm>
            <a:off x="531196" y="3294311"/>
            <a:ext cx="954736" cy="338554"/>
          </a:xfrm>
          <a:prstGeom prst="rect">
            <a:avLst/>
          </a:prstGeom>
          <a:noFill/>
        </p:spPr>
        <p:txBody>
          <a:bodyPr wrap="square" rtlCol="0">
            <a:spAutoFit/>
          </a:bodyPr>
          <a:lstStyle/>
          <a:p>
            <a:pPr algn="ctr"/>
            <a:r>
              <a:rPr lang="en-US" sz="1600" dirty="0" smtClean="0">
                <a:solidFill>
                  <a:schemeClr val="bg1"/>
                </a:solidFill>
              </a:rPr>
              <a:t>93.43%</a:t>
            </a:r>
            <a:endParaRPr lang="en-US" sz="1600" dirty="0">
              <a:solidFill>
                <a:schemeClr val="bg1"/>
              </a:solidFill>
            </a:endParaRPr>
          </a:p>
        </p:txBody>
      </p:sp>
    </p:spTree>
    <p:extLst>
      <p:ext uri="{BB962C8B-B14F-4D97-AF65-F5344CB8AC3E}">
        <p14:creationId xmlns:p14="http://schemas.microsoft.com/office/powerpoint/2010/main" val="19428634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50000">
                                          <p:cBhvr additive="base">
                                            <p:cTn id="7" dur="2000" fill="hold"/>
                                            <p:tgtEl>
                                              <p:spTgt spid="71"/>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2000" fill="hold"/>
                                            <p:tgtEl>
                                              <p:spTgt spid="71"/>
                                            </p:tgtEl>
                                            <p:attrNameLst>
                                              <p:attrName>ppt_x</p:attrName>
                                            </p:attrNameLst>
                                          </p:cBhvr>
                                          <p:tavLst>
                                            <p:tav tm="0">
                                              <p:val>
                                                <p:strVal val="0-#ppt_w/2"/>
                                              </p:val>
                                            </p:tav>
                                            <p:tav tm="100000">
                                              <p:val>
                                                <p:strVal val="#ppt_x"/>
                                              </p:val>
                                            </p:tav>
                                          </p:tavLst>
                                        </p:anim>
                                        <p:anim calcmode="lin" valueType="num">
                                          <p:cBhvr additive="base">
                                            <p:cTn id="8" dur="2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0997" y="828372"/>
            <a:ext cx="5733355" cy="4263702"/>
          </a:xfrm>
          <a:prstGeom prst="rect">
            <a:avLst/>
          </a:prstGeom>
        </p:spPr>
      </p:pic>
      <p:sp>
        <p:nvSpPr>
          <p:cNvPr id="7" name="Google Shape;629;p18"/>
          <p:cNvSpPr txBox="1"/>
          <p:nvPr/>
        </p:nvSpPr>
        <p:spPr>
          <a:xfrm>
            <a:off x="5887092" y="828372"/>
            <a:ext cx="3164441" cy="4263702"/>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4387 </a:t>
            </a:r>
            <a:r>
              <a:rPr lang="en-US" dirty="0">
                <a:solidFill>
                  <a:schemeClr val="lt1"/>
                </a:solidFill>
                <a:latin typeface="PT Sans"/>
                <a:ea typeface="PT Sans"/>
                <a:cs typeface="PT Sans"/>
                <a:sym typeface="PT Sans"/>
              </a:rPr>
              <a:t>were fake articles and the model also predicted it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283 articles </a:t>
            </a:r>
            <a:r>
              <a:rPr lang="en-US" dirty="0">
                <a:solidFill>
                  <a:schemeClr val="lt1"/>
                </a:solidFill>
                <a:latin typeface="PT Sans"/>
                <a:ea typeface="PT Sans"/>
                <a:cs typeface="PT Sans"/>
                <a:sym typeface="PT Sans"/>
              </a:rPr>
              <a:t>were fake however model </a:t>
            </a:r>
            <a:r>
              <a:rPr lang="en-US" dirty="0" smtClean="0">
                <a:solidFill>
                  <a:schemeClr val="lt1"/>
                </a:solidFill>
                <a:latin typeface="PT Sans"/>
                <a:ea typeface="PT Sans"/>
                <a:cs typeface="PT Sans"/>
                <a:sym typeface="PT Sans"/>
              </a:rPr>
              <a:t>predicted </a:t>
            </a:r>
            <a:r>
              <a:rPr lang="en-US" dirty="0">
                <a:solidFill>
                  <a:schemeClr val="lt1"/>
                </a:solidFill>
                <a:latin typeface="PT Sans"/>
                <a:ea typeface="PT Sans"/>
                <a:cs typeface="PT Sans"/>
                <a:sym typeface="PT Sans"/>
              </a:rPr>
              <a:t>as </a:t>
            </a:r>
            <a:r>
              <a:rPr lang="en-US" dirty="0" smtClean="0">
                <a:solidFill>
                  <a:schemeClr val="lt1"/>
                </a:solidFill>
                <a:latin typeface="PT Sans"/>
                <a:ea typeface="PT Sans"/>
                <a:cs typeface="PT Sans"/>
                <a:sym typeface="PT Sans"/>
              </a:rPr>
              <a:t>Real</a:t>
            </a:r>
          </a:p>
          <a:p>
            <a:pPr marL="285750" lvl="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307 articles </a:t>
            </a:r>
            <a:r>
              <a:rPr lang="en-US" dirty="0">
                <a:solidFill>
                  <a:schemeClr val="lt1"/>
                </a:solidFill>
                <a:latin typeface="PT Sans"/>
                <a:ea typeface="PT Sans"/>
                <a:cs typeface="PT Sans"/>
                <a:sym typeface="PT Sans"/>
              </a:rPr>
              <a:t>were real however predicted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4003 </a:t>
            </a:r>
            <a:r>
              <a:rPr lang="en-US" dirty="0">
                <a:solidFill>
                  <a:schemeClr val="lt1"/>
                </a:solidFill>
                <a:latin typeface="PT Sans"/>
                <a:ea typeface="PT Sans"/>
                <a:cs typeface="PT Sans"/>
                <a:sym typeface="PT Sans"/>
              </a:rPr>
              <a:t>articles were real and predicted as real</a:t>
            </a:r>
            <a:endParaRPr sz="1200" dirty="0"/>
          </a:p>
        </p:txBody>
      </p:sp>
      <p:sp>
        <p:nvSpPr>
          <p:cNvPr id="9" name="Google Shape;313;p5"/>
          <p:cNvSpPr txBox="1">
            <a:spLocks noGrp="1"/>
          </p:cNvSpPr>
          <p:nvPr>
            <p:ph type="title" idx="4294967295"/>
          </p:nvPr>
        </p:nvSpPr>
        <p:spPr>
          <a:xfrm>
            <a:off x="50997" y="130196"/>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2800" dirty="0" smtClean="0">
                <a:solidFill>
                  <a:schemeClr val="lt2"/>
                </a:solidFill>
                <a:latin typeface="Century Gothic" panose="020B0502020202020204" pitchFamily="34" charset="0"/>
                <a:ea typeface="Century Gothic"/>
                <a:cs typeface="Century Gothic"/>
                <a:sym typeface="Century Gothic"/>
              </a:rPr>
              <a:t>CONFUSION MATRIX FOR </a:t>
            </a:r>
            <a:r>
              <a:rPr lang="en-US" sz="2800" dirty="0" smtClean="0">
                <a:solidFill>
                  <a:schemeClr val="accent2"/>
                </a:solidFill>
                <a:latin typeface="Century Gothic" panose="020B0502020202020204" pitchFamily="34" charset="0"/>
              </a:rPr>
              <a:t>NAIVE BAYES</a:t>
            </a:r>
            <a:endParaRPr sz="2800" dirty="0">
              <a:solidFill>
                <a:schemeClr val="lt2"/>
              </a:solidFill>
              <a:latin typeface="Century Gothic" panose="020B0502020202020204" pitchFamily="34" charset="0"/>
              <a:ea typeface="Century Gothic"/>
              <a:cs typeface="Century Gothic"/>
              <a:sym typeface="Century Gothic"/>
            </a:endParaRPr>
          </a:p>
        </p:txBody>
      </p:sp>
    </p:spTree>
    <p:extLst>
      <p:ext uri="{BB962C8B-B14F-4D97-AF65-F5344CB8AC3E}">
        <p14:creationId xmlns:p14="http://schemas.microsoft.com/office/powerpoint/2010/main" val="41765511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2000" dirty="0" smtClean="0"/>
              <a:t>Accuracy – 98.86%</a:t>
            </a:r>
            <a:endParaRPr sz="2000" dirty="0"/>
          </a:p>
        </p:txBody>
      </p:sp>
      <p:sp>
        <p:nvSpPr>
          <p:cNvPr id="380" name="Google Shape;380;p8"/>
          <p:cNvSpPr txBox="1">
            <a:spLocks noGrp="1"/>
          </p:cNvSpPr>
          <p:nvPr>
            <p:ph type="title"/>
          </p:nvPr>
        </p:nvSpPr>
        <p:spPr>
          <a:xfrm>
            <a:off x="1935040" y="1446235"/>
            <a:ext cx="5190283" cy="78262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200"/>
              <a:buFont typeface="Century Gothic"/>
              <a:buNone/>
            </a:pPr>
            <a:r>
              <a:rPr lang="en-US" dirty="0" smtClean="0"/>
              <a:t>LOGISTIC </a:t>
            </a:r>
            <a:r>
              <a:rPr lang="en-US" dirty="0" smtClean="0">
                <a:solidFill>
                  <a:schemeClr val="accent2"/>
                </a:solidFill>
              </a:rPr>
              <a:t>REGRESSION</a:t>
            </a:r>
            <a:endParaRPr dirty="0">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6" name="Rectangle: Rounded Corners 3">
            <a:extLst>
              <a:ext uri="{FF2B5EF4-FFF2-40B4-BE49-F238E27FC236}">
                <a16:creationId xmlns:a16="http://schemas.microsoft.com/office/drawing/2014/main" id="{7772DC68-ECD8-4A9E-B5C1-04A0E3B8D3C4}"/>
              </a:ext>
            </a:extLst>
          </p:cNvPr>
          <p:cNvSpPr/>
          <p:nvPr/>
        </p:nvSpPr>
        <p:spPr>
          <a:xfrm>
            <a:off x="442022" y="457342"/>
            <a:ext cx="1160980" cy="419474"/>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Rectangle: Rounded Corners 4">
            <a:extLst>
              <a:ext uri="{FF2B5EF4-FFF2-40B4-BE49-F238E27FC236}">
                <a16:creationId xmlns:a16="http://schemas.microsoft.com/office/drawing/2014/main" id="{0C1DC683-D8C3-47A7-A59C-BD843ECB15E7}"/>
              </a:ext>
            </a:extLst>
          </p:cNvPr>
          <p:cNvSpPr/>
          <p:nvPr/>
        </p:nvSpPr>
        <p:spPr>
          <a:xfrm>
            <a:off x="531196" y="569729"/>
            <a:ext cx="989871" cy="206841"/>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1" name="Group 70">
            <a:extLst>
              <a:ext uri="{FF2B5EF4-FFF2-40B4-BE49-F238E27FC236}">
                <a16:creationId xmlns:a16="http://schemas.microsoft.com/office/drawing/2014/main" id="{907FF938-5070-4BD2-AA99-A39EAD0261EB}"/>
              </a:ext>
            </a:extLst>
          </p:cNvPr>
          <p:cNvGrpSpPr/>
          <p:nvPr/>
        </p:nvGrpSpPr>
        <p:grpSpPr>
          <a:xfrm>
            <a:off x="330734" y="493444"/>
            <a:ext cx="1393838" cy="2674793"/>
            <a:chOff x="2957194" y="604911"/>
            <a:chExt cx="2194560" cy="4422343"/>
          </a:xfrm>
        </p:grpSpPr>
        <p:grpSp>
          <p:nvGrpSpPr>
            <p:cNvPr id="72" name="Group 71">
              <a:extLst>
                <a:ext uri="{FF2B5EF4-FFF2-40B4-BE49-F238E27FC236}">
                  <a16:creationId xmlns:a16="http://schemas.microsoft.com/office/drawing/2014/main" id="{C28D802A-8900-4093-85AE-C5B968360B3F}"/>
                </a:ext>
              </a:extLst>
            </p:cNvPr>
            <p:cNvGrpSpPr/>
            <p:nvPr/>
          </p:nvGrpSpPr>
          <p:grpSpPr>
            <a:xfrm>
              <a:off x="2957194" y="604911"/>
              <a:ext cx="2194560" cy="4422343"/>
              <a:chOff x="2957194" y="604911"/>
              <a:chExt cx="2194560" cy="4422343"/>
            </a:xfrm>
          </p:grpSpPr>
          <p:sp>
            <p:nvSpPr>
              <p:cNvPr id="74" name="Freeform: Shape 52">
                <a:extLst>
                  <a:ext uri="{FF2B5EF4-FFF2-40B4-BE49-F238E27FC236}">
                    <a16:creationId xmlns:a16="http://schemas.microsoft.com/office/drawing/2014/main" id="{BFF01B3C-7948-407D-B99E-C93A08C5E730}"/>
                  </a:ext>
                </a:extLst>
              </p:cNvPr>
              <p:cNvSpPr/>
              <p:nvPr/>
            </p:nvSpPr>
            <p:spPr>
              <a:xfrm flipH="1">
                <a:off x="4026889" y="2803925"/>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Freeform: Shape 8">
                <a:extLst>
                  <a:ext uri="{FF2B5EF4-FFF2-40B4-BE49-F238E27FC236}">
                    <a16:creationId xmlns:a16="http://schemas.microsoft.com/office/drawing/2014/main" id="{BEE4B28C-68B1-4871-819C-428B107B144A}"/>
                  </a:ext>
                </a:extLst>
              </p:cNvPr>
              <p:cNvSpPr/>
              <p:nvPr/>
            </p:nvSpPr>
            <p:spPr>
              <a:xfrm>
                <a:off x="2957194" y="2832694"/>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FF9900">
                      <a:alpha val="50000"/>
                    </a:srgbClr>
                  </a:gs>
                  <a:gs pos="0">
                    <a:srgbClr val="FFCC00">
                      <a:alpha val="70000"/>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6" name="Group 75">
                <a:extLst>
                  <a:ext uri="{FF2B5EF4-FFF2-40B4-BE49-F238E27FC236}">
                    <a16:creationId xmlns:a16="http://schemas.microsoft.com/office/drawing/2014/main" id="{7797F9E2-AA8F-474C-A370-5AC9236EBED4}"/>
                  </a:ext>
                </a:extLst>
              </p:cNvPr>
              <p:cNvGrpSpPr/>
              <p:nvPr/>
            </p:nvGrpSpPr>
            <p:grpSpPr>
              <a:xfrm>
                <a:off x="3674647" y="604911"/>
                <a:ext cx="759655" cy="759655"/>
                <a:chOff x="3275875" y="604911"/>
                <a:chExt cx="759655" cy="759655"/>
              </a:xfrm>
            </p:grpSpPr>
            <p:sp>
              <p:nvSpPr>
                <p:cNvPr id="81" name="Oval 80">
                  <a:extLst>
                    <a:ext uri="{FF2B5EF4-FFF2-40B4-BE49-F238E27FC236}">
                      <a16:creationId xmlns:a16="http://schemas.microsoft.com/office/drawing/2014/main" id="{E4163879-ABAA-4544-B016-BB09E5FCCEC6}"/>
                    </a:ext>
                  </a:extLst>
                </p:cNvPr>
                <p:cNvSpPr/>
                <p:nvPr/>
              </p:nvSpPr>
              <p:spPr>
                <a:xfrm>
                  <a:off x="3275875"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834B1B57-FB35-4E14-8B2F-DF7CC19830AA}"/>
                    </a:ext>
                  </a:extLst>
                </p:cNvPr>
                <p:cNvSpPr/>
                <p:nvPr/>
              </p:nvSpPr>
              <p:spPr>
                <a:xfrm>
                  <a:off x="3412476" y="741512"/>
                  <a:ext cx="486452" cy="486452"/>
                </a:xfrm>
                <a:prstGeom prst="ellipse">
                  <a:avLst/>
                </a:prstGeom>
                <a:gradFill flip="none" rotWithShape="1">
                  <a:gsLst>
                    <a:gs pos="100000">
                      <a:srgbClr val="FF9900">
                        <a:alpha val="50000"/>
                      </a:srgbClr>
                    </a:gs>
                    <a:gs pos="0">
                      <a:srgbClr val="FFCC00">
                        <a:alpha val="70000"/>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77" name="Straight Connector 76">
                <a:extLst>
                  <a:ext uri="{FF2B5EF4-FFF2-40B4-BE49-F238E27FC236}">
                    <a16:creationId xmlns:a16="http://schemas.microsoft.com/office/drawing/2014/main" id="{3756914D-1821-44E7-81E1-CE3DDFB73C39}"/>
                  </a:ext>
                </a:extLst>
              </p:cNvPr>
              <p:cNvCxnSpPr>
                <a:cxnSpLocks/>
                <a:stCxn id="81" idx="4"/>
                <a:endCxn id="75" idx="5"/>
              </p:cNvCxnSpPr>
              <p:nvPr/>
            </p:nvCxnSpPr>
            <p:spPr>
              <a:xfrm flipH="1">
                <a:off x="4054474" y="1364566"/>
                <a:ext cx="1" cy="14681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reeform: Shape 53">
                <a:extLst>
                  <a:ext uri="{FF2B5EF4-FFF2-40B4-BE49-F238E27FC236}">
                    <a16:creationId xmlns:a16="http://schemas.microsoft.com/office/drawing/2014/main" id="{0AF792A8-00D2-4999-8B38-71B04C28E7C9}"/>
                  </a:ext>
                </a:extLst>
              </p:cNvPr>
              <p:cNvSpPr/>
              <p:nvPr/>
            </p:nvSpPr>
            <p:spPr>
              <a:xfrm>
                <a:off x="4049549" y="2803925"/>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9" name="Straight Connector 78">
                <a:extLst>
                  <a:ext uri="{FF2B5EF4-FFF2-40B4-BE49-F238E27FC236}">
                    <a16:creationId xmlns:a16="http://schemas.microsoft.com/office/drawing/2014/main" id="{241E3357-6290-4492-B2EC-314BE3D13DAF}"/>
                  </a:ext>
                </a:extLst>
              </p:cNvPr>
              <p:cNvCxnSpPr>
                <a:cxnSpLocks/>
              </p:cNvCxnSpPr>
              <p:nvPr/>
            </p:nvCxnSpPr>
            <p:spPr>
              <a:xfrm flipV="1">
                <a:off x="4010731" y="2765155"/>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C9112D2-8ADF-4D34-A4CF-6E3032134A24}"/>
                  </a:ext>
                </a:extLst>
              </p:cNvPr>
              <p:cNvCxnSpPr>
                <a:cxnSpLocks/>
              </p:cNvCxnSpPr>
              <p:nvPr/>
            </p:nvCxnSpPr>
            <p:spPr>
              <a:xfrm flipV="1">
                <a:off x="4007487" y="2747323"/>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95CBDD67-882F-4883-A96A-C9BB6B229C08}"/>
                </a:ext>
              </a:extLst>
            </p:cNvPr>
            <p:cNvSpPr txBox="1"/>
            <p:nvPr/>
          </p:nvSpPr>
          <p:spPr>
            <a:xfrm>
              <a:off x="3090746" y="3440719"/>
              <a:ext cx="1833749" cy="686960"/>
            </a:xfrm>
            <a:prstGeom prst="rect">
              <a:avLst/>
            </a:prstGeom>
            <a:noFill/>
          </p:spPr>
          <p:txBody>
            <a:bodyPr wrap="square" rtlCol="0">
              <a:spAutoFit/>
            </a:bodyPr>
            <a:lstStyle/>
            <a:p>
              <a:pPr algn="ctr"/>
              <a:r>
                <a:rPr lang="en-US" sz="1050" dirty="0" smtClean="0">
                  <a:solidFill>
                    <a:schemeClr val="bg1"/>
                  </a:solidFill>
                </a:rPr>
                <a:t>Logistic Regression</a:t>
              </a:r>
              <a:endParaRPr lang="en-US" sz="1050" dirty="0">
                <a:solidFill>
                  <a:schemeClr val="bg1"/>
                </a:solidFill>
              </a:endParaRPr>
            </a:p>
          </p:txBody>
        </p:sp>
      </p:grpSp>
      <p:sp>
        <p:nvSpPr>
          <p:cNvPr id="83" name="TextBox 82">
            <a:extLst>
              <a:ext uri="{FF2B5EF4-FFF2-40B4-BE49-F238E27FC236}">
                <a16:creationId xmlns:a16="http://schemas.microsoft.com/office/drawing/2014/main" id="{5D0D4806-3577-431A-A579-D5ACCAEC8DDD}"/>
              </a:ext>
            </a:extLst>
          </p:cNvPr>
          <p:cNvSpPr txBox="1"/>
          <p:nvPr/>
        </p:nvSpPr>
        <p:spPr>
          <a:xfrm>
            <a:off x="566331" y="2653342"/>
            <a:ext cx="954736" cy="338554"/>
          </a:xfrm>
          <a:prstGeom prst="rect">
            <a:avLst/>
          </a:prstGeom>
          <a:noFill/>
        </p:spPr>
        <p:txBody>
          <a:bodyPr wrap="square" rtlCol="0">
            <a:spAutoFit/>
          </a:bodyPr>
          <a:lstStyle/>
          <a:p>
            <a:pPr algn="ctr"/>
            <a:r>
              <a:rPr lang="en-US" sz="1600" dirty="0" smtClean="0">
                <a:solidFill>
                  <a:schemeClr val="bg1"/>
                </a:solidFill>
              </a:rPr>
              <a:t>98.86%</a:t>
            </a:r>
            <a:endParaRPr lang="en-US" sz="1600" dirty="0">
              <a:solidFill>
                <a:schemeClr val="bg1"/>
              </a:solidFill>
            </a:endParaRPr>
          </a:p>
        </p:txBody>
      </p:sp>
    </p:spTree>
    <p:extLst>
      <p:ext uri="{BB962C8B-B14F-4D97-AF65-F5344CB8AC3E}">
        <p14:creationId xmlns:p14="http://schemas.microsoft.com/office/powerpoint/2010/main" val="30808633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50000">
                                          <p:cBhvr additive="base">
                                            <p:cTn id="7" dur="2000" fill="hold"/>
                                            <p:tgtEl>
                                              <p:spTgt spid="71"/>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2000" fill="hold"/>
                                            <p:tgtEl>
                                              <p:spTgt spid="71"/>
                                            </p:tgtEl>
                                            <p:attrNameLst>
                                              <p:attrName>ppt_x</p:attrName>
                                            </p:attrNameLst>
                                          </p:cBhvr>
                                          <p:tavLst>
                                            <p:tav tm="0">
                                              <p:val>
                                                <p:strVal val="#ppt_x"/>
                                              </p:val>
                                            </p:tav>
                                            <p:tav tm="100000">
                                              <p:val>
                                                <p:strVal val="#ppt_x"/>
                                              </p:val>
                                            </p:tav>
                                          </p:tavLst>
                                        </p:anim>
                                        <p:anim calcmode="lin" valueType="num">
                                          <p:cBhvr additive="base">
                                            <p:cTn id="8" dur="2000" fill="hold"/>
                                            <p:tgtEl>
                                              <p:spTgt spid="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7" name="Google Shape;629;p18"/>
          <p:cNvSpPr txBox="1"/>
          <p:nvPr/>
        </p:nvSpPr>
        <p:spPr>
          <a:xfrm>
            <a:off x="5887092" y="828372"/>
            <a:ext cx="3164441" cy="4263702"/>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4603 </a:t>
            </a:r>
            <a:r>
              <a:rPr lang="en-US" dirty="0">
                <a:solidFill>
                  <a:schemeClr val="lt1"/>
                </a:solidFill>
                <a:latin typeface="PT Sans"/>
                <a:ea typeface="PT Sans"/>
                <a:cs typeface="PT Sans"/>
                <a:sym typeface="PT Sans"/>
              </a:rPr>
              <a:t>were fake articles and the model also predicted it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67 articles </a:t>
            </a:r>
            <a:r>
              <a:rPr lang="en-US" dirty="0">
                <a:solidFill>
                  <a:schemeClr val="lt1"/>
                </a:solidFill>
                <a:latin typeface="PT Sans"/>
                <a:ea typeface="PT Sans"/>
                <a:cs typeface="PT Sans"/>
                <a:sym typeface="PT Sans"/>
              </a:rPr>
              <a:t>were fake however model </a:t>
            </a:r>
            <a:r>
              <a:rPr lang="en-US" dirty="0" smtClean="0">
                <a:solidFill>
                  <a:schemeClr val="lt1"/>
                </a:solidFill>
                <a:latin typeface="PT Sans"/>
                <a:ea typeface="PT Sans"/>
                <a:cs typeface="PT Sans"/>
                <a:sym typeface="PT Sans"/>
              </a:rPr>
              <a:t>predicted </a:t>
            </a:r>
            <a:r>
              <a:rPr lang="en-US" dirty="0">
                <a:solidFill>
                  <a:schemeClr val="lt1"/>
                </a:solidFill>
                <a:latin typeface="PT Sans"/>
                <a:ea typeface="PT Sans"/>
                <a:cs typeface="PT Sans"/>
                <a:sym typeface="PT Sans"/>
              </a:rPr>
              <a:t>as </a:t>
            </a:r>
            <a:r>
              <a:rPr lang="en-US" dirty="0" smtClean="0">
                <a:solidFill>
                  <a:schemeClr val="lt1"/>
                </a:solidFill>
                <a:latin typeface="PT Sans"/>
                <a:ea typeface="PT Sans"/>
                <a:cs typeface="PT Sans"/>
                <a:sym typeface="PT Sans"/>
              </a:rPr>
              <a:t>Real</a:t>
            </a:r>
          </a:p>
          <a:p>
            <a:pPr marL="285750" lvl="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35 articles </a:t>
            </a:r>
            <a:r>
              <a:rPr lang="en-US" dirty="0">
                <a:solidFill>
                  <a:schemeClr val="lt1"/>
                </a:solidFill>
                <a:latin typeface="PT Sans"/>
                <a:ea typeface="PT Sans"/>
                <a:cs typeface="PT Sans"/>
                <a:sym typeface="PT Sans"/>
              </a:rPr>
              <a:t>were real however predicted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4275 </a:t>
            </a:r>
            <a:r>
              <a:rPr lang="en-US" dirty="0">
                <a:solidFill>
                  <a:schemeClr val="lt1"/>
                </a:solidFill>
                <a:latin typeface="PT Sans"/>
                <a:ea typeface="PT Sans"/>
                <a:cs typeface="PT Sans"/>
                <a:sym typeface="PT Sans"/>
              </a:rPr>
              <a:t>articles were real and predicted as real</a:t>
            </a:r>
            <a:endParaRPr sz="1200" dirty="0"/>
          </a:p>
        </p:txBody>
      </p:sp>
      <p:sp>
        <p:nvSpPr>
          <p:cNvPr id="9" name="Google Shape;313;p5"/>
          <p:cNvSpPr txBox="1">
            <a:spLocks noGrp="1"/>
          </p:cNvSpPr>
          <p:nvPr>
            <p:ph type="title" idx="4294967295"/>
          </p:nvPr>
        </p:nvSpPr>
        <p:spPr>
          <a:xfrm>
            <a:off x="50997" y="130196"/>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2400" dirty="0" smtClean="0">
                <a:solidFill>
                  <a:schemeClr val="lt2"/>
                </a:solidFill>
                <a:latin typeface="Century Gothic" panose="020B0502020202020204" pitchFamily="34" charset="0"/>
                <a:sym typeface="Century Gothic"/>
              </a:rPr>
              <a:t>CONFUSION MATRIX FOR </a:t>
            </a:r>
            <a:r>
              <a:rPr lang="en-US" sz="2400" dirty="0" smtClean="0">
                <a:solidFill>
                  <a:schemeClr val="accent2"/>
                </a:solidFill>
                <a:latin typeface="Century Gothic" panose="020B0502020202020204" pitchFamily="34" charset="0"/>
              </a:rPr>
              <a:t>LOGISTIC REGRESSION</a:t>
            </a:r>
            <a:endParaRPr sz="2400" dirty="0">
              <a:solidFill>
                <a:schemeClr val="lt2"/>
              </a:solidFill>
              <a:latin typeface="Century Gothic" panose="020B0502020202020204" pitchFamily="34" charset="0"/>
              <a:sym typeface="Century Gothic"/>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0996" y="974723"/>
            <a:ext cx="5527871" cy="4143807"/>
          </a:xfrm>
          <a:prstGeom prst="rect">
            <a:avLst/>
          </a:prstGeom>
        </p:spPr>
      </p:pic>
    </p:spTree>
    <p:extLst>
      <p:ext uri="{BB962C8B-B14F-4D97-AF65-F5344CB8AC3E}">
        <p14:creationId xmlns:p14="http://schemas.microsoft.com/office/powerpoint/2010/main" val="781509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2000" dirty="0" smtClean="0"/>
              <a:t>Accuracy – 99.55%</a:t>
            </a:r>
            <a:endParaRPr sz="2000" dirty="0"/>
          </a:p>
        </p:txBody>
      </p:sp>
      <p:sp>
        <p:nvSpPr>
          <p:cNvPr id="380" name="Google Shape;380;p8"/>
          <p:cNvSpPr txBox="1">
            <a:spLocks noGrp="1"/>
          </p:cNvSpPr>
          <p:nvPr>
            <p:ph type="title"/>
          </p:nvPr>
        </p:nvSpPr>
        <p:spPr>
          <a:xfrm>
            <a:off x="1017142" y="1395495"/>
            <a:ext cx="7031952" cy="91619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2800" dirty="0" smtClean="0"/>
              <a:t>SUPPORT VECTOR MACHINE </a:t>
            </a:r>
            <a:r>
              <a:rPr lang="en-US" sz="2800" dirty="0"/>
              <a:t>(SVM)</a:t>
            </a:r>
            <a:br>
              <a:rPr lang="en-US" sz="2800" dirty="0"/>
            </a:br>
            <a:r>
              <a:rPr lang="en-US" sz="2800" dirty="0"/>
              <a:t> </a:t>
            </a:r>
            <a:r>
              <a:rPr lang="en-US" sz="2800" dirty="0" smtClean="0">
                <a:solidFill>
                  <a:schemeClr val="accent2"/>
                </a:solidFill>
              </a:rPr>
              <a:t>CLASSIFFIER</a:t>
            </a:r>
            <a:endParaRPr sz="2800" dirty="0">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6" name="Rectangle: Rounded Corners 3">
            <a:extLst>
              <a:ext uri="{FF2B5EF4-FFF2-40B4-BE49-F238E27FC236}">
                <a16:creationId xmlns:a16="http://schemas.microsoft.com/office/drawing/2014/main" id="{7772DC68-ECD8-4A9E-B5C1-04A0E3B8D3C4}"/>
              </a:ext>
            </a:extLst>
          </p:cNvPr>
          <p:cNvSpPr/>
          <p:nvPr/>
        </p:nvSpPr>
        <p:spPr>
          <a:xfrm>
            <a:off x="442022" y="457342"/>
            <a:ext cx="1160980" cy="419474"/>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Rectangle: Rounded Corners 4">
            <a:extLst>
              <a:ext uri="{FF2B5EF4-FFF2-40B4-BE49-F238E27FC236}">
                <a16:creationId xmlns:a16="http://schemas.microsoft.com/office/drawing/2014/main" id="{0C1DC683-D8C3-47A7-A59C-BD843ECB15E7}"/>
              </a:ext>
            </a:extLst>
          </p:cNvPr>
          <p:cNvSpPr/>
          <p:nvPr/>
        </p:nvSpPr>
        <p:spPr>
          <a:xfrm>
            <a:off x="531196" y="569729"/>
            <a:ext cx="989871" cy="206841"/>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1" name="Group 70">
            <a:extLst>
              <a:ext uri="{FF2B5EF4-FFF2-40B4-BE49-F238E27FC236}">
                <a16:creationId xmlns:a16="http://schemas.microsoft.com/office/drawing/2014/main" id="{F6633BC8-8A8C-41EC-9A50-4E8DF390658A}"/>
              </a:ext>
            </a:extLst>
          </p:cNvPr>
          <p:cNvGrpSpPr/>
          <p:nvPr/>
        </p:nvGrpSpPr>
        <p:grpSpPr>
          <a:xfrm>
            <a:off x="315575" y="457342"/>
            <a:ext cx="1408997" cy="3349878"/>
            <a:chOff x="5035270" y="544620"/>
            <a:chExt cx="2194560" cy="4945405"/>
          </a:xfrm>
        </p:grpSpPr>
        <p:grpSp>
          <p:nvGrpSpPr>
            <p:cNvPr id="72" name="Group 71">
              <a:extLst>
                <a:ext uri="{FF2B5EF4-FFF2-40B4-BE49-F238E27FC236}">
                  <a16:creationId xmlns:a16="http://schemas.microsoft.com/office/drawing/2014/main" id="{B07E31DA-DC39-43AC-9EA0-9AA75DA66072}"/>
                </a:ext>
              </a:extLst>
            </p:cNvPr>
            <p:cNvGrpSpPr/>
            <p:nvPr/>
          </p:nvGrpSpPr>
          <p:grpSpPr>
            <a:xfrm>
              <a:off x="5035270" y="544620"/>
              <a:ext cx="2194560" cy="4945405"/>
              <a:chOff x="5035270" y="544620"/>
              <a:chExt cx="2194560" cy="4945405"/>
            </a:xfrm>
          </p:grpSpPr>
          <p:sp>
            <p:nvSpPr>
              <p:cNvPr id="74" name="Freeform: Shape 58">
                <a:extLst>
                  <a:ext uri="{FF2B5EF4-FFF2-40B4-BE49-F238E27FC236}">
                    <a16:creationId xmlns:a16="http://schemas.microsoft.com/office/drawing/2014/main" id="{798AF131-19A4-44D7-BB03-D6D7CC918295}"/>
                  </a:ext>
                </a:extLst>
              </p:cNvPr>
              <p:cNvSpPr/>
              <p:nvPr/>
            </p:nvSpPr>
            <p:spPr>
              <a:xfrm flipH="1">
                <a:off x="6114476" y="3291776"/>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Freeform: Shape 9">
                <a:extLst>
                  <a:ext uri="{FF2B5EF4-FFF2-40B4-BE49-F238E27FC236}">
                    <a16:creationId xmlns:a16="http://schemas.microsoft.com/office/drawing/2014/main" id="{B1C62A36-BB03-49EE-BF66-BDBEA57C3A73}"/>
                  </a:ext>
                </a:extLst>
              </p:cNvPr>
              <p:cNvSpPr/>
              <p:nvPr/>
            </p:nvSpPr>
            <p:spPr>
              <a:xfrm>
                <a:off x="5035270" y="3295465"/>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660066">
                      <a:alpha val="49804"/>
                    </a:srgbClr>
                  </a:gs>
                  <a:gs pos="0">
                    <a:srgbClr val="FF00FF">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6" name="Group 75">
                <a:extLst>
                  <a:ext uri="{FF2B5EF4-FFF2-40B4-BE49-F238E27FC236}">
                    <a16:creationId xmlns:a16="http://schemas.microsoft.com/office/drawing/2014/main" id="{1C8BD27D-4E69-4B3E-8882-5AC53EAB5452}"/>
                  </a:ext>
                </a:extLst>
              </p:cNvPr>
              <p:cNvGrpSpPr/>
              <p:nvPr/>
            </p:nvGrpSpPr>
            <p:grpSpPr>
              <a:xfrm>
                <a:off x="5752723" y="544620"/>
                <a:ext cx="759655" cy="759655"/>
                <a:chOff x="4955179" y="604911"/>
                <a:chExt cx="759655" cy="759655"/>
              </a:xfrm>
            </p:grpSpPr>
            <p:sp>
              <p:nvSpPr>
                <p:cNvPr id="81" name="Oval 80">
                  <a:extLst>
                    <a:ext uri="{FF2B5EF4-FFF2-40B4-BE49-F238E27FC236}">
                      <a16:creationId xmlns:a16="http://schemas.microsoft.com/office/drawing/2014/main" id="{20F3F120-6FFB-41A7-93B4-52CA320BC6C9}"/>
                    </a:ext>
                  </a:extLst>
                </p:cNvPr>
                <p:cNvSpPr/>
                <p:nvPr/>
              </p:nvSpPr>
              <p:spPr>
                <a:xfrm>
                  <a:off x="4955179"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83F6ACE-DC0B-486C-8FED-7786A4765D7C}"/>
                    </a:ext>
                  </a:extLst>
                </p:cNvPr>
                <p:cNvSpPr/>
                <p:nvPr/>
              </p:nvSpPr>
              <p:spPr>
                <a:xfrm>
                  <a:off x="5091780" y="741512"/>
                  <a:ext cx="486452" cy="486452"/>
                </a:xfrm>
                <a:prstGeom prst="ellipse">
                  <a:avLst/>
                </a:prstGeom>
                <a:gradFill flip="none" rotWithShape="1">
                  <a:gsLst>
                    <a:gs pos="100000">
                      <a:srgbClr val="660066">
                        <a:alpha val="49804"/>
                      </a:srgbClr>
                    </a:gs>
                    <a:gs pos="0">
                      <a:srgbClr val="FF00FF">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77" name="Straight Connector 76">
                <a:extLst>
                  <a:ext uri="{FF2B5EF4-FFF2-40B4-BE49-F238E27FC236}">
                    <a16:creationId xmlns:a16="http://schemas.microsoft.com/office/drawing/2014/main" id="{CD80CE6E-A29B-411C-A3B8-4551426EE785}"/>
                  </a:ext>
                </a:extLst>
              </p:cNvPr>
              <p:cNvCxnSpPr>
                <a:cxnSpLocks/>
                <a:stCxn id="81" idx="4"/>
                <a:endCxn id="75" idx="5"/>
              </p:cNvCxnSpPr>
              <p:nvPr/>
            </p:nvCxnSpPr>
            <p:spPr>
              <a:xfrm flipH="1">
                <a:off x="6132550" y="1304275"/>
                <a:ext cx="1" cy="19911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reeform: Shape 59">
                <a:extLst>
                  <a:ext uri="{FF2B5EF4-FFF2-40B4-BE49-F238E27FC236}">
                    <a16:creationId xmlns:a16="http://schemas.microsoft.com/office/drawing/2014/main" id="{32C941A7-289C-4FFA-9DDC-8AD3166EA3D0}"/>
                  </a:ext>
                </a:extLst>
              </p:cNvPr>
              <p:cNvSpPr/>
              <p:nvPr/>
            </p:nvSpPr>
            <p:spPr>
              <a:xfrm>
                <a:off x="6137136" y="3291776"/>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9" name="Straight Connector 78">
                <a:extLst>
                  <a:ext uri="{FF2B5EF4-FFF2-40B4-BE49-F238E27FC236}">
                    <a16:creationId xmlns:a16="http://schemas.microsoft.com/office/drawing/2014/main" id="{5096E262-B41A-49CC-9459-AE705D439793}"/>
                  </a:ext>
                </a:extLst>
              </p:cNvPr>
              <p:cNvCxnSpPr>
                <a:cxnSpLocks/>
              </p:cNvCxnSpPr>
              <p:nvPr/>
            </p:nvCxnSpPr>
            <p:spPr>
              <a:xfrm flipV="1">
                <a:off x="6098318" y="3253006"/>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9498C4A-685E-4B05-8C12-8EA66C776328}"/>
                  </a:ext>
                </a:extLst>
              </p:cNvPr>
              <p:cNvCxnSpPr>
                <a:cxnSpLocks/>
              </p:cNvCxnSpPr>
              <p:nvPr/>
            </p:nvCxnSpPr>
            <p:spPr>
              <a:xfrm flipV="1">
                <a:off x="6095074" y="3235174"/>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A5EEDE01-4F4A-47BB-97DE-5FF5CC4E2F78}"/>
                </a:ext>
              </a:extLst>
            </p:cNvPr>
            <p:cNvSpPr txBox="1"/>
            <p:nvPr/>
          </p:nvSpPr>
          <p:spPr>
            <a:xfrm>
              <a:off x="5159178" y="3937559"/>
              <a:ext cx="1833748" cy="613397"/>
            </a:xfrm>
            <a:prstGeom prst="rect">
              <a:avLst/>
            </a:prstGeom>
            <a:noFill/>
          </p:spPr>
          <p:txBody>
            <a:bodyPr wrap="square" rtlCol="0">
              <a:spAutoFit/>
            </a:bodyPr>
            <a:lstStyle/>
            <a:p>
              <a:pPr algn="ctr"/>
              <a:r>
                <a:rPr lang="en-US" sz="1050" dirty="0" smtClean="0">
                  <a:solidFill>
                    <a:schemeClr val="bg1"/>
                  </a:solidFill>
                </a:rPr>
                <a:t>Support Vector Machine</a:t>
              </a:r>
              <a:endParaRPr lang="en-US" sz="1050" dirty="0">
                <a:solidFill>
                  <a:schemeClr val="bg1"/>
                </a:solidFill>
              </a:endParaRPr>
            </a:p>
          </p:txBody>
        </p:sp>
      </p:grpSp>
      <p:sp>
        <p:nvSpPr>
          <p:cNvPr id="83" name="TextBox 82">
            <a:extLst>
              <a:ext uri="{FF2B5EF4-FFF2-40B4-BE49-F238E27FC236}">
                <a16:creationId xmlns:a16="http://schemas.microsoft.com/office/drawing/2014/main" id="{5D0D4806-3577-431A-A579-D5ACCAEC8DDD}"/>
              </a:ext>
            </a:extLst>
          </p:cNvPr>
          <p:cNvSpPr txBox="1"/>
          <p:nvPr/>
        </p:nvSpPr>
        <p:spPr>
          <a:xfrm>
            <a:off x="559366" y="3256824"/>
            <a:ext cx="954736" cy="338554"/>
          </a:xfrm>
          <a:prstGeom prst="rect">
            <a:avLst/>
          </a:prstGeom>
          <a:noFill/>
        </p:spPr>
        <p:txBody>
          <a:bodyPr wrap="square" rtlCol="0">
            <a:spAutoFit/>
          </a:bodyPr>
          <a:lstStyle/>
          <a:p>
            <a:pPr algn="ctr"/>
            <a:r>
              <a:rPr lang="en-US" sz="1600" dirty="0" smtClean="0">
                <a:solidFill>
                  <a:schemeClr val="bg1"/>
                </a:solidFill>
              </a:rPr>
              <a:t>99.55%</a:t>
            </a:r>
            <a:endParaRPr lang="en-US" sz="1600" dirty="0">
              <a:solidFill>
                <a:schemeClr val="bg1"/>
              </a:solidFill>
            </a:endParaRPr>
          </a:p>
        </p:txBody>
      </p:sp>
    </p:spTree>
    <p:extLst>
      <p:ext uri="{BB962C8B-B14F-4D97-AF65-F5344CB8AC3E}">
        <p14:creationId xmlns:p14="http://schemas.microsoft.com/office/powerpoint/2010/main" val="3944498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14:presetBounceEnd="50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50000">
                                          <p:cBhvr additive="base">
                                            <p:cTn id="7" dur="2000" fill="hold"/>
                                            <p:tgtEl>
                                              <p:spTgt spid="71"/>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2000" fill="hold"/>
                                            <p:tgtEl>
                                              <p:spTgt spid="71"/>
                                            </p:tgtEl>
                                            <p:attrNameLst>
                                              <p:attrName>ppt_x</p:attrName>
                                            </p:attrNameLst>
                                          </p:cBhvr>
                                          <p:tavLst>
                                            <p:tav tm="0">
                                              <p:val>
                                                <p:strVal val="0-#ppt_w/2"/>
                                              </p:val>
                                            </p:tav>
                                            <p:tav tm="100000">
                                              <p:val>
                                                <p:strVal val="#ppt_x"/>
                                              </p:val>
                                            </p:tav>
                                          </p:tavLst>
                                        </p:anim>
                                        <p:anim calcmode="lin" valueType="num">
                                          <p:cBhvr additive="base">
                                            <p:cTn id="8" dur="20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7" name="Google Shape;629;p18"/>
          <p:cNvSpPr txBox="1"/>
          <p:nvPr/>
        </p:nvSpPr>
        <p:spPr>
          <a:xfrm>
            <a:off x="5887092" y="828372"/>
            <a:ext cx="3164441" cy="4263702"/>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4644 </a:t>
            </a:r>
            <a:r>
              <a:rPr lang="en-US" dirty="0">
                <a:solidFill>
                  <a:schemeClr val="lt1"/>
                </a:solidFill>
                <a:latin typeface="PT Sans"/>
                <a:ea typeface="PT Sans"/>
                <a:cs typeface="PT Sans"/>
                <a:sym typeface="PT Sans"/>
              </a:rPr>
              <a:t>were fake articles and the model also predicted it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26 articles </a:t>
            </a:r>
            <a:r>
              <a:rPr lang="en-US" dirty="0">
                <a:solidFill>
                  <a:schemeClr val="lt1"/>
                </a:solidFill>
                <a:latin typeface="PT Sans"/>
                <a:ea typeface="PT Sans"/>
                <a:cs typeface="PT Sans"/>
                <a:sym typeface="PT Sans"/>
              </a:rPr>
              <a:t>were fake however model </a:t>
            </a:r>
            <a:r>
              <a:rPr lang="en-US" dirty="0" smtClean="0">
                <a:solidFill>
                  <a:schemeClr val="lt1"/>
                </a:solidFill>
                <a:latin typeface="PT Sans"/>
                <a:ea typeface="PT Sans"/>
                <a:cs typeface="PT Sans"/>
                <a:sym typeface="PT Sans"/>
              </a:rPr>
              <a:t>predicted </a:t>
            </a:r>
            <a:r>
              <a:rPr lang="en-US" dirty="0">
                <a:solidFill>
                  <a:schemeClr val="lt1"/>
                </a:solidFill>
                <a:latin typeface="PT Sans"/>
                <a:ea typeface="PT Sans"/>
                <a:cs typeface="PT Sans"/>
                <a:sym typeface="PT Sans"/>
              </a:rPr>
              <a:t>as </a:t>
            </a:r>
            <a:r>
              <a:rPr lang="en-US" dirty="0" smtClean="0">
                <a:solidFill>
                  <a:schemeClr val="lt1"/>
                </a:solidFill>
                <a:latin typeface="PT Sans"/>
                <a:ea typeface="PT Sans"/>
                <a:cs typeface="PT Sans"/>
                <a:sym typeface="PT Sans"/>
              </a:rPr>
              <a:t>Real</a:t>
            </a:r>
          </a:p>
          <a:p>
            <a:pPr marL="285750" lvl="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14 articles </a:t>
            </a:r>
            <a:r>
              <a:rPr lang="en-US" dirty="0">
                <a:solidFill>
                  <a:schemeClr val="lt1"/>
                </a:solidFill>
                <a:latin typeface="PT Sans"/>
                <a:ea typeface="PT Sans"/>
                <a:cs typeface="PT Sans"/>
                <a:sym typeface="PT Sans"/>
              </a:rPr>
              <a:t>were real however predicted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4296 </a:t>
            </a:r>
            <a:r>
              <a:rPr lang="en-US" dirty="0">
                <a:solidFill>
                  <a:schemeClr val="lt1"/>
                </a:solidFill>
                <a:latin typeface="PT Sans"/>
                <a:ea typeface="PT Sans"/>
                <a:cs typeface="PT Sans"/>
                <a:sym typeface="PT Sans"/>
              </a:rPr>
              <a:t>articles were real and predicted as real</a:t>
            </a:r>
            <a:endParaRPr sz="1200" dirty="0"/>
          </a:p>
        </p:txBody>
      </p:sp>
      <p:sp>
        <p:nvSpPr>
          <p:cNvPr id="9" name="Google Shape;313;p5"/>
          <p:cNvSpPr txBox="1">
            <a:spLocks noGrp="1"/>
          </p:cNvSpPr>
          <p:nvPr>
            <p:ph type="title" idx="4294967295"/>
          </p:nvPr>
        </p:nvSpPr>
        <p:spPr>
          <a:xfrm>
            <a:off x="50997" y="130196"/>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2400" dirty="0" smtClean="0">
                <a:solidFill>
                  <a:schemeClr val="lt2"/>
                </a:solidFill>
                <a:latin typeface="Century Gothic" panose="020B0502020202020204" pitchFamily="34" charset="0"/>
                <a:sym typeface="Century Gothic"/>
              </a:rPr>
              <a:t>CONFUSION MATRIX FOR </a:t>
            </a:r>
            <a:r>
              <a:rPr lang="en-US" sz="2400" dirty="0" smtClean="0">
                <a:solidFill>
                  <a:schemeClr val="accent2"/>
                </a:solidFill>
                <a:latin typeface="Century Gothic" panose="020B0502020202020204" pitchFamily="34" charset="0"/>
              </a:rPr>
              <a:t>SVM CLASSIFIER</a:t>
            </a:r>
            <a:endParaRPr sz="2400" dirty="0">
              <a:solidFill>
                <a:schemeClr val="lt2"/>
              </a:solidFill>
              <a:latin typeface="Century Gothic" panose="020B0502020202020204" pitchFamily="34" charset="0"/>
              <a:sym typeface="Century Gothic"/>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0999" y="985621"/>
            <a:ext cx="5455949" cy="4106451"/>
          </a:xfrm>
          <a:prstGeom prst="rect">
            <a:avLst/>
          </a:prstGeom>
        </p:spPr>
      </p:pic>
    </p:spTree>
    <p:extLst>
      <p:ext uri="{BB962C8B-B14F-4D97-AF65-F5344CB8AC3E}">
        <p14:creationId xmlns:p14="http://schemas.microsoft.com/office/powerpoint/2010/main" val="4971533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2000" dirty="0" smtClean="0"/>
              <a:t>Accuracy – 99.74%</a:t>
            </a:r>
            <a:endParaRPr sz="2000" dirty="0"/>
          </a:p>
        </p:txBody>
      </p:sp>
      <p:sp>
        <p:nvSpPr>
          <p:cNvPr id="380" name="Google Shape;380;p8"/>
          <p:cNvSpPr txBox="1">
            <a:spLocks noGrp="1"/>
          </p:cNvSpPr>
          <p:nvPr>
            <p:ph type="title"/>
          </p:nvPr>
        </p:nvSpPr>
        <p:spPr>
          <a:xfrm>
            <a:off x="2065263" y="1646749"/>
            <a:ext cx="5123339" cy="634114"/>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3200" dirty="0" smtClean="0"/>
              <a:t>RANDOM </a:t>
            </a:r>
            <a:r>
              <a:rPr lang="en-US" sz="3200" dirty="0" smtClean="0">
                <a:solidFill>
                  <a:schemeClr val="accent2"/>
                </a:solidFill>
              </a:rPr>
              <a:t>FOREST</a:t>
            </a:r>
            <a:endParaRPr sz="3200" dirty="0">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3" name="Rectangle: Rounded Corners 3">
            <a:extLst>
              <a:ext uri="{FF2B5EF4-FFF2-40B4-BE49-F238E27FC236}">
                <a16:creationId xmlns:a16="http://schemas.microsoft.com/office/drawing/2014/main" id="{7772DC68-ECD8-4A9E-B5C1-04A0E3B8D3C4}"/>
              </a:ext>
            </a:extLst>
          </p:cNvPr>
          <p:cNvSpPr/>
          <p:nvPr/>
        </p:nvSpPr>
        <p:spPr>
          <a:xfrm>
            <a:off x="442022" y="457342"/>
            <a:ext cx="1160980" cy="419474"/>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ectangle: Rounded Corners 4">
            <a:extLst>
              <a:ext uri="{FF2B5EF4-FFF2-40B4-BE49-F238E27FC236}">
                <a16:creationId xmlns:a16="http://schemas.microsoft.com/office/drawing/2014/main" id="{0C1DC683-D8C3-47A7-A59C-BD843ECB15E7}"/>
              </a:ext>
            </a:extLst>
          </p:cNvPr>
          <p:cNvSpPr/>
          <p:nvPr/>
        </p:nvSpPr>
        <p:spPr>
          <a:xfrm>
            <a:off x="531196" y="569729"/>
            <a:ext cx="989871" cy="206841"/>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8" name="Group 97">
            <a:extLst>
              <a:ext uri="{FF2B5EF4-FFF2-40B4-BE49-F238E27FC236}">
                <a16:creationId xmlns:a16="http://schemas.microsoft.com/office/drawing/2014/main" id="{08A578C9-EEDC-4B2F-A52A-7BE4C42C358B}"/>
              </a:ext>
            </a:extLst>
          </p:cNvPr>
          <p:cNvGrpSpPr/>
          <p:nvPr/>
        </p:nvGrpSpPr>
        <p:grpSpPr>
          <a:xfrm>
            <a:off x="295293" y="457342"/>
            <a:ext cx="1480340" cy="2645865"/>
            <a:chOff x="7113346" y="604911"/>
            <a:chExt cx="2194560" cy="4283056"/>
          </a:xfrm>
        </p:grpSpPr>
        <p:grpSp>
          <p:nvGrpSpPr>
            <p:cNvPr id="99" name="Group 98">
              <a:extLst>
                <a:ext uri="{FF2B5EF4-FFF2-40B4-BE49-F238E27FC236}">
                  <a16:creationId xmlns:a16="http://schemas.microsoft.com/office/drawing/2014/main" id="{E77BE62B-2115-46DA-BEC9-7FAF09C758B3}"/>
                </a:ext>
              </a:extLst>
            </p:cNvPr>
            <p:cNvGrpSpPr/>
            <p:nvPr/>
          </p:nvGrpSpPr>
          <p:grpSpPr>
            <a:xfrm>
              <a:off x="7113346" y="604911"/>
              <a:ext cx="2194560" cy="4283056"/>
              <a:chOff x="7113346" y="604911"/>
              <a:chExt cx="2194560" cy="4283056"/>
            </a:xfrm>
          </p:grpSpPr>
          <p:sp>
            <p:nvSpPr>
              <p:cNvPr id="101" name="Freeform: Shape 63">
                <a:extLst>
                  <a:ext uri="{FF2B5EF4-FFF2-40B4-BE49-F238E27FC236}">
                    <a16:creationId xmlns:a16="http://schemas.microsoft.com/office/drawing/2014/main" id="{596FA47F-50CE-4037-BC85-37BC508D4916}"/>
                  </a:ext>
                </a:extLst>
              </p:cNvPr>
              <p:cNvSpPr/>
              <p:nvPr/>
            </p:nvSpPr>
            <p:spPr>
              <a:xfrm flipH="1">
                <a:off x="818304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Freeform: Shape 10">
                <a:extLst>
                  <a:ext uri="{FF2B5EF4-FFF2-40B4-BE49-F238E27FC236}">
                    <a16:creationId xmlns:a16="http://schemas.microsoft.com/office/drawing/2014/main" id="{401A764A-8F8B-45FD-B5AE-A1A57A1FB6D6}"/>
                  </a:ext>
                </a:extLst>
              </p:cNvPr>
              <p:cNvSpPr/>
              <p:nvPr/>
            </p:nvSpPr>
            <p:spPr>
              <a:xfrm>
                <a:off x="7113346" y="2693407"/>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0033CC">
                      <a:alpha val="49804"/>
                    </a:srgbClr>
                  </a:gs>
                  <a:gs pos="0">
                    <a:srgbClr val="0099FF">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03" name="Group 102">
                <a:extLst>
                  <a:ext uri="{FF2B5EF4-FFF2-40B4-BE49-F238E27FC236}">
                    <a16:creationId xmlns:a16="http://schemas.microsoft.com/office/drawing/2014/main" id="{521449BE-246D-4CA3-85DE-72D0DAAAC78F}"/>
                  </a:ext>
                </a:extLst>
              </p:cNvPr>
              <p:cNvGrpSpPr/>
              <p:nvPr/>
            </p:nvGrpSpPr>
            <p:grpSpPr>
              <a:xfrm>
                <a:off x="7830799" y="604911"/>
                <a:ext cx="759655" cy="759655"/>
                <a:chOff x="6634483" y="604911"/>
                <a:chExt cx="759655" cy="759655"/>
              </a:xfrm>
            </p:grpSpPr>
            <p:sp>
              <p:nvSpPr>
                <p:cNvPr id="108" name="Oval 107">
                  <a:extLst>
                    <a:ext uri="{FF2B5EF4-FFF2-40B4-BE49-F238E27FC236}">
                      <a16:creationId xmlns:a16="http://schemas.microsoft.com/office/drawing/2014/main" id="{249BB675-28A9-40C3-85F3-AFA9FAA24F84}"/>
                    </a:ext>
                  </a:extLst>
                </p:cNvPr>
                <p:cNvSpPr/>
                <p:nvPr/>
              </p:nvSpPr>
              <p:spPr>
                <a:xfrm>
                  <a:off x="6634483"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D7A2499C-6923-4D4A-B894-982B7C071925}"/>
                    </a:ext>
                  </a:extLst>
                </p:cNvPr>
                <p:cNvSpPr/>
                <p:nvPr/>
              </p:nvSpPr>
              <p:spPr>
                <a:xfrm>
                  <a:off x="6771084" y="741512"/>
                  <a:ext cx="486452" cy="486452"/>
                </a:xfrm>
                <a:prstGeom prst="ellipse">
                  <a:avLst/>
                </a:prstGeom>
                <a:gradFill flip="none" rotWithShape="1">
                  <a:gsLst>
                    <a:gs pos="100000">
                      <a:srgbClr val="0033CC">
                        <a:alpha val="49804"/>
                      </a:srgbClr>
                    </a:gs>
                    <a:gs pos="0">
                      <a:srgbClr val="0099FF">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104" name="Straight Connector 103">
                <a:extLst>
                  <a:ext uri="{FF2B5EF4-FFF2-40B4-BE49-F238E27FC236}">
                    <a16:creationId xmlns:a16="http://schemas.microsoft.com/office/drawing/2014/main" id="{6C87BAC3-B1C9-476A-A35B-B09957FD6681}"/>
                  </a:ext>
                </a:extLst>
              </p:cNvPr>
              <p:cNvCxnSpPr>
                <a:cxnSpLocks/>
                <a:stCxn id="108" idx="4"/>
                <a:endCxn id="102" idx="5"/>
              </p:cNvCxnSpPr>
              <p:nvPr/>
            </p:nvCxnSpPr>
            <p:spPr>
              <a:xfrm flipH="1">
                <a:off x="8210626" y="1364566"/>
                <a:ext cx="1" cy="1328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Freeform: Shape 64">
                <a:extLst>
                  <a:ext uri="{FF2B5EF4-FFF2-40B4-BE49-F238E27FC236}">
                    <a16:creationId xmlns:a16="http://schemas.microsoft.com/office/drawing/2014/main" id="{1C67C07C-73EF-42FE-9B4C-DDAC523B09A4}"/>
                  </a:ext>
                </a:extLst>
              </p:cNvPr>
              <p:cNvSpPr/>
              <p:nvPr/>
            </p:nvSpPr>
            <p:spPr>
              <a:xfrm>
                <a:off x="820570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6" name="Straight Connector 105">
                <a:extLst>
                  <a:ext uri="{FF2B5EF4-FFF2-40B4-BE49-F238E27FC236}">
                    <a16:creationId xmlns:a16="http://schemas.microsoft.com/office/drawing/2014/main" id="{5949C6E9-13BB-4DEC-A8FE-FF8BB03B5987}"/>
                  </a:ext>
                </a:extLst>
              </p:cNvPr>
              <p:cNvCxnSpPr>
                <a:cxnSpLocks/>
              </p:cNvCxnSpPr>
              <p:nvPr/>
            </p:nvCxnSpPr>
            <p:spPr>
              <a:xfrm flipV="1">
                <a:off x="8166883" y="2654168"/>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7CF0419-2434-40DC-AC5D-D03D51ED2A91}"/>
                  </a:ext>
                </a:extLst>
              </p:cNvPr>
              <p:cNvCxnSpPr>
                <a:cxnSpLocks/>
              </p:cNvCxnSpPr>
              <p:nvPr/>
            </p:nvCxnSpPr>
            <p:spPr>
              <a:xfrm flipV="1">
                <a:off x="8163639" y="2636336"/>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96AD9EDF-CF84-44D8-997B-249D65AD13E3}"/>
                </a:ext>
              </a:extLst>
            </p:cNvPr>
            <p:cNvSpPr txBox="1"/>
            <p:nvPr/>
          </p:nvSpPr>
          <p:spPr>
            <a:xfrm>
              <a:off x="7288178" y="3439187"/>
              <a:ext cx="1833747" cy="411032"/>
            </a:xfrm>
            <a:prstGeom prst="rect">
              <a:avLst/>
            </a:prstGeom>
            <a:noFill/>
          </p:spPr>
          <p:txBody>
            <a:bodyPr wrap="square" rtlCol="0">
              <a:spAutoFit/>
            </a:bodyPr>
            <a:lstStyle/>
            <a:p>
              <a:pPr algn="ctr"/>
              <a:r>
                <a:rPr lang="en-US" sz="1050" dirty="0" smtClean="0">
                  <a:solidFill>
                    <a:schemeClr val="bg1"/>
                  </a:solidFill>
                </a:rPr>
                <a:t>Random Forest</a:t>
              </a:r>
              <a:endParaRPr lang="en-US" sz="1050" dirty="0">
                <a:solidFill>
                  <a:schemeClr val="bg1"/>
                </a:solidFill>
              </a:endParaRPr>
            </a:p>
          </p:txBody>
        </p:sp>
      </p:grpSp>
      <p:sp>
        <p:nvSpPr>
          <p:cNvPr id="110" name="TextBox 109">
            <a:extLst>
              <a:ext uri="{FF2B5EF4-FFF2-40B4-BE49-F238E27FC236}">
                <a16:creationId xmlns:a16="http://schemas.microsoft.com/office/drawing/2014/main" id="{5D0D4806-3577-431A-A579-D5ACCAEC8DDD}"/>
              </a:ext>
            </a:extLst>
          </p:cNvPr>
          <p:cNvSpPr txBox="1"/>
          <p:nvPr/>
        </p:nvSpPr>
        <p:spPr>
          <a:xfrm>
            <a:off x="593766" y="2583409"/>
            <a:ext cx="954736" cy="338554"/>
          </a:xfrm>
          <a:prstGeom prst="rect">
            <a:avLst/>
          </a:prstGeom>
          <a:noFill/>
        </p:spPr>
        <p:txBody>
          <a:bodyPr wrap="square" rtlCol="0">
            <a:spAutoFit/>
          </a:bodyPr>
          <a:lstStyle/>
          <a:p>
            <a:pPr algn="ctr"/>
            <a:r>
              <a:rPr lang="en-US" sz="1600" dirty="0" smtClean="0">
                <a:solidFill>
                  <a:schemeClr val="bg1"/>
                </a:solidFill>
              </a:rPr>
              <a:t>99.74%</a:t>
            </a:r>
            <a:endParaRPr lang="en-US" sz="1600" dirty="0">
              <a:solidFill>
                <a:schemeClr val="bg1"/>
              </a:solidFill>
            </a:endParaRPr>
          </a:p>
        </p:txBody>
      </p:sp>
    </p:spTree>
    <p:extLst>
      <p:ext uri="{BB962C8B-B14F-4D97-AF65-F5344CB8AC3E}">
        <p14:creationId xmlns:p14="http://schemas.microsoft.com/office/powerpoint/2010/main" val="4162605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14:presetBounceEnd="50000">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14:bounceEnd="50000">
                                          <p:cBhvr additive="base">
                                            <p:cTn id="7" dur="2000" fill="hold"/>
                                            <p:tgtEl>
                                              <p:spTgt spid="98"/>
                                            </p:tgtEl>
                                            <p:attrNameLst>
                                              <p:attrName>ppt_x</p:attrName>
                                            </p:attrNameLst>
                                          </p:cBhvr>
                                          <p:tavLst>
                                            <p:tav tm="0">
                                              <p:val>
                                                <p:strVal val="1+#ppt_w/2"/>
                                              </p:val>
                                            </p:tav>
                                            <p:tav tm="100000">
                                              <p:val>
                                                <p:strVal val="#ppt_x"/>
                                              </p:val>
                                            </p:tav>
                                          </p:tavLst>
                                        </p:anim>
                                        <p:anim calcmode="lin" valueType="num" p14:bounceEnd="50000">
                                          <p:cBhvr additive="base">
                                            <p:cTn id="8" dur="20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2000" fill="hold"/>
                                            <p:tgtEl>
                                              <p:spTgt spid="98"/>
                                            </p:tgtEl>
                                            <p:attrNameLst>
                                              <p:attrName>ppt_x</p:attrName>
                                            </p:attrNameLst>
                                          </p:cBhvr>
                                          <p:tavLst>
                                            <p:tav tm="0">
                                              <p:val>
                                                <p:strVal val="1+#ppt_w/2"/>
                                              </p:val>
                                            </p:tav>
                                            <p:tav tm="100000">
                                              <p:val>
                                                <p:strVal val="#ppt_x"/>
                                              </p:val>
                                            </p:tav>
                                          </p:tavLst>
                                        </p:anim>
                                        <p:anim calcmode="lin" valueType="num">
                                          <p:cBhvr additive="base">
                                            <p:cTn id="8" dur="20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7" name="Google Shape;629;p18"/>
          <p:cNvSpPr txBox="1"/>
          <p:nvPr/>
        </p:nvSpPr>
        <p:spPr>
          <a:xfrm>
            <a:off x="5979560" y="828372"/>
            <a:ext cx="3071973" cy="4263702"/>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4661 </a:t>
            </a:r>
            <a:r>
              <a:rPr lang="en-US" dirty="0">
                <a:solidFill>
                  <a:schemeClr val="lt1"/>
                </a:solidFill>
                <a:latin typeface="PT Sans"/>
                <a:ea typeface="PT Sans"/>
                <a:cs typeface="PT Sans"/>
                <a:sym typeface="PT Sans"/>
              </a:rPr>
              <a:t>were fake articles and the model also predicted it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- 9</a:t>
            </a:r>
            <a:r>
              <a:rPr lang="en-US" dirty="0" smtClean="0">
                <a:solidFill>
                  <a:schemeClr val="lt1"/>
                </a:solidFill>
                <a:latin typeface="PT Sans"/>
                <a:ea typeface="PT Sans"/>
                <a:cs typeface="PT Sans"/>
                <a:sym typeface="PT Sans"/>
              </a:rPr>
              <a:t> articles </a:t>
            </a:r>
            <a:r>
              <a:rPr lang="en-US" dirty="0">
                <a:solidFill>
                  <a:schemeClr val="lt1"/>
                </a:solidFill>
                <a:latin typeface="PT Sans"/>
                <a:ea typeface="PT Sans"/>
                <a:cs typeface="PT Sans"/>
                <a:sym typeface="PT Sans"/>
              </a:rPr>
              <a:t>were fake however model </a:t>
            </a:r>
            <a:r>
              <a:rPr lang="en-US" dirty="0" smtClean="0">
                <a:solidFill>
                  <a:schemeClr val="lt1"/>
                </a:solidFill>
                <a:latin typeface="PT Sans"/>
                <a:ea typeface="PT Sans"/>
                <a:cs typeface="PT Sans"/>
                <a:sym typeface="PT Sans"/>
              </a:rPr>
              <a:t>predicted </a:t>
            </a:r>
            <a:r>
              <a:rPr lang="en-US" dirty="0">
                <a:solidFill>
                  <a:schemeClr val="lt1"/>
                </a:solidFill>
                <a:latin typeface="PT Sans"/>
                <a:ea typeface="PT Sans"/>
                <a:cs typeface="PT Sans"/>
                <a:sym typeface="PT Sans"/>
              </a:rPr>
              <a:t>as </a:t>
            </a:r>
            <a:r>
              <a:rPr lang="en-US" dirty="0" smtClean="0">
                <a:solidFill>
                  <a:schemeClr val="lt1"/>
                </a:solidFill>
                <a:latin typeface="PT Sans"/>
                <a:ea typeface="PT Sans"/>
                <a:cs typeface="PT Sans"/>
                <a:sym typeface="PT Sans"/>
              </a:rPr>
              <a:t>Real</a:t>
            </a:r>
          </a:p>
          <a:p>
            <a:pPr marL="285750" lvl="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14 articles </a:t>
            </a:r>
            <a:r>
              <a:rPr lang="en-US" dirty="0">
                <a:solidFill>
                  <a:schemeClr val="lt1"/>
                </a:solidFill>
                <a:latin typeface="PT Sans"/>
                <a:ea typeface="PT Sans"/>
                <a:cs typeface="PT Sans"/>
                <a:sym typeface="PT Sans"/>
              </a:rPr>
              <a:t>were real however predicted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4296 </a:t>
            </a:r>
            <a:r>
              <a:rPr lang="en-US" dirty="0">
                <a:solidFill>
                  <a:schemeClr val="lt1"/>
                </a:solidFill>
                <a:latin typeface="PT Sans"/>
                <a:ea typeface="PT Sans"/>
                <a:cs typeface="PT Sans"/>
                <a:sym typeface="PT Sans"/>
              </a:rPr>
              <a:t>articles were real and predicted as real</a:t>
            </a:r>
            <a:endParaRPr sz="1200" dirty="0"/>
          </a:p>
        </p:txBody>
      </p:sp>
      <p:sp>
        <p:nvSpPr>
          <p:cNvPr id="9" name="Google Shape;313;p5"/>
          <p:cNvSpPr txBox="1">
            <a:spLocks noGrp="1"/>
          </p:cNvSpPr>
          <p:nvPr>
            <p:ph type="title" idx="4294967295"/>
          </p:nvPr>
        </p:nvSpPr>
        <p:spPr>
          <a:xfrm>
            <a:off x="50997" y="130196"/>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2400" dirty="0" smtClean="0">
                <a:solidFill>
                  <a:schemeClr val="lt2"/>
                </a:solidFill>
                <a:latin typeface="Century Gothic" panose="020B0502020202020204" pitchFamily="34" charset="0"/>
                <a:sym typeface="Century Gothic"/>
              </a:rPr>
              <a:t>CONFUSION MATRIX FOR </a:t>
            </a:r>
            <a:r>
              <a:rPr lang="en-US" sz="2400" dirty="0" smtClean="0">
                <a:solidFill>
                  <a:schemeClr val="accent2"/>
                </a:solidFill>
                <a:latin typeface="Century Gothic" panose="020B0502020202020204" pitchFamily="34" charset="0"/>
              </a:rPr>
              <a:t>RANDOM FOREST</a:t>
            </a:r>
            <a:endParaRPr sz="2400" dirty="0">
              <a:solidFill>
                <a:schemeClr val="lt2"/>
              </a:solidFill>
              <a:latin typeface="Century Gothic" panose="020B0502020202020204" pitchFamily="34" charset="0"/>
              <a:sym typeface="Century Gothic"/>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0723" y="996725"/>
            <a:ext cx="5548419" cy="4107162"/>
          </a:xfrm>
          <a:prstGeom prst="rect">
            <a:avLst/>
          </a:prstGeom>
        </p:spPr>
      </p:pic>
    </p:spTree>
    <p:extLst>
      <p:ext uri="{BB962C8B-B14F-4D97-AF65-F5344CB8AC3E}">
        <p14:creationId xmlns:p14="http://schemas.microsoft.com/office/powerpoint/2010/main" val="19564258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
          <p:cNvSpPr txBox="1">
            <a:spLocks noGrp="1"/>
          </p:cNvSpPr>
          <p:nvPr>
            <p:ph type="title"/>
          </p:nvPr>
        </p:nvSpPr>
        <p:spPr>
          <a:xfrm>
            <a:off x="713100" y="539400"/>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lt2"/>
              </a:buClr>
              <a:buSzPts val="3200"/>
              <a:buFont typeface="Century Gothic"/>
              <a:buNone/>
            </a:pPr>
            <a:r>
              <a:rPr lang="en-US" sz="2800"/>
              <a:t>BUSINESS PROBLEM :</a:t>
            </a:r>
            <a:endParaRPr sz="2800">
              <a:solidFill>
                <a:schemeClr val="accent2"/>
              </a:solidFill>
            </a:endParaRPr>
          </a:p>
        </p:txBody>
      </p:sp>
      <p:sp>
        <p:nvSpPr>
          <p:cNvPr id="247" name="Google Shape;247;p3"/>
          <p:cNvSpPr txBox="1">
            <a:spLocks noGrp="1"/>
          </p:cNvSpPr>
          <p:nvPr>
            <p:ph type="body" idx="1"/>
          </p:nvPr>
        </p:nvSpPr>
        <p:spPr>
          <a:xfrm>
            <a:off x="600084" y="2325492"/>
            <a:ext cx="7717800" cy="269857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None/>
            </a:pPr>
            <a:r>
              <a:rPr lang="en-US" sz="1800"/>
              <a:t>OBJECTIVE:</a:t>
            </a:r>
            <a:endParaRPr/>
          </a:p>
          <a:p>
            <a:pPr marL="342900" lvl="0" indent="-190500" algn="l" rtl="0">
              <a:lnSpc>
                <a:spcPct val="100000"/>
              </a:lnSpc>
              <a:spcBef>
                <a:spcPts val="1000"/>
              </a:spcBef>
              <a:spcAft>
                <a:spcPts val="0"/>
              </a:spcAft>
              <a:buClr>
                <a:schemeClr val="accent2"/>
              </a:buClr>
              <a:buSzPts val="1200"/>
              <a:buAutoNum type="arabicPeriod"/>
            </a:pPr>
            <a:r>
              <a:rPr lang="en-US" sz="1600"/>
              <a:t>Fake news is the challenging problem in today’s times. </a:t>
            </a:r>
            <a:endParaRPr/>
          </a:p>
          <a:p>
            <a:pPr marL="342900" lvl="0" indent="-190500" algn="l" rtl="0">
              <a:lnSpc>
                <a:spcPct val="100000"/>
              </a:lnSpc>
              <a:spcBef>
                <a:spcPts val="1000"/>
              </a:spcBef>
              <a:spcAft>
                <a:spcPts val="0"/>
              </a:spcAft>
              <a:buClr>
                <a:schemeClr val="accent2"/>
              </a:buClr>
              <a:buSzPts val="1200"/>
              <a:buAutoNum type="arabicPeriod"/>
            </a:pPr>
            <a:r>
              <a:rPr lang="en-US" sz="1600"/>
              <a:t>Some individuals are more likely to spread fake news however there is certain regular patterns in Fake news. </a:t>
            </a:r>
            <a:endParaRPr/>
          </a:p>
          <a:p>
            <a:pPr marL="342900" lvl="0" indent="-190500" algn="l" rtl="0">
              <a:lnSpc>
                <a:spcPct val="100000"/>
              </a:lnSpc>
              <a:spcBef>
                <a:spcPts val="1000"/>
              </a:spcBef>
              <a:spcAft>
                <a:spcPts val="0"/>
              </a:spcAft>
              <a:buClr>
                <a:schemeClr val="accent2"/>
              </a:buClr>
              <a:buSzPts val="1200"/>
              <a:buAutoNum type="arabicPeriod"/>
            </a:pPr>
            <a:r>
              <a:rPr lang="en-US" sz="1600"/>
              <a:t>Thus we can use Machine learning to identify such patterns and try to predict fake news.</a:t>
            </a:r>
            <a:endParaRPr/>
          </a:p>
          <a:p>
            <a:pPr marL="0" lvl="0" indent="0" algn="l" rtl="0">
              <a:lnSpc>
                <a:spcPct val="100000"/>
              </a:lnSpc>
              <a:spcBef>
                <a:spcPts val="0"/>
              </a:spcBef>
              <a:spcAft>
                <a:spcPts val="1200"/>
              </a:spcAft>
              <a:buSzPts val="1200"/>
              <a:buNone/>
            </a:pPr>
            <a:endParaRPr sz="1600"/>
          </a:p>
        </p:txBody>
      </p:sp>
      <p:grpSp>
        <p:nvGrpSpPr>
          <p:cNvPr id="248" name="Google Shape;248;p3"/>
          <p:cNvGrpSpPr/>
          <p:nvPr/>
        </p:nvGrpSpPr>
        <p:grpSpPr>
          <a:xfrm>
            <a:off x="7126489" y="852727"/>
            <a:ext cx="883262" cy="242091"/>
            <a:chOff x="2300350" y="2601250"/>
            <a:chExt cx="2275275" cy="623625"/>
          </a:xfrm>
        </p:grpSpPr>
        <p:sp>
          <p:nvSpPr>
            <p:cNvPr id="249" name="Google Shape;249;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5" name="Google Shape;255;p3"/>
          <p:cNvSpPr txBox="1"/>
          <p:nvPr/>
        </p:nvSpPr>
        <p:spPr>
          <a:xfrm>
            <a:off x="713100" y="1308249"/>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3200"/>
              <a:buFont typeface="Arial"/>
              <a:buNone/>
            </a:pPr>
            <a:r>
              <a:rPr lang="en-US" sz="1800" b="0" i="0" u="none" strike="noStrike" cap="none">
                <a:solidFill>
                  <a:schemeClr val="lt2"/>
                </a:solidFill>
                <a:latin typeface="Century Gothic"/>
                <a:ea typeface="Century Gothic"/>
                <a:cs typeface="Century Gothic"/>
                <a:sym typeface="Century Gothic"/>
              </a:rPr>
              <a:t>To classify if the news is Fake or Real.</a:t>
            </a:r>
            <a:endParaRPr/>
          </a:p>
          <a:p>
            <a:pPr marL="0" marR="0" lvl="0" indent="0" algn="l" rtl="0">
              <a:lnSpc>
                <a:spcPct val="100000"/>
              </a:lnSpc>
              <a:spcBef>
                <a:spcPts val="0"/>
              </a:spcBef>
              <a:spcAft>
                <a:spcPts val="0"/>
              </a:spcAft>
              <a:buClr>
                <a:schemeClr val="lt2"/>
              </a:buClr>
              <a:buSzPts val="3200"/>
              <a:buFont typeface="Arial"/>
              <a:buNone/>
            </a:pPr>
            <a:endParaRPr sz="1800" b="0" i="0" u="none" strike="noStrike" cap="none">
              <a:solidFill>
                <a:schemeClr val="accent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2000" dirty="0" smtClean="0"/>
              <a:t>Accuracy – 99.52%</a:t>
            </a:r>
            <a:endParaRPr sz="2000" dirty="0"/>
          </a:p>
        </p:txBody>
      </p:sp>
      <p:sp>
        <p:nvSpPr>
          <p:cNvPr id="380" name="Google Shape;380;p8"/>
          <p:cNvSpPr txBox="1">
            <a:spLocks noGrp="1"/>
          </p:cNvSpPr>
          <p:nvPr>
            <p:ph type="title"/>
          </p:nvPr>
        </p:nvSpPr>
        <p:spPr>
          <a:xfrm>
            <a:off x="2065263" y="1646749"/>
            <a:ext cx="5123339" cy="62384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3200" dirty="0" smtClean="0"/>
              <a:t>GRADIENT </a:t>
            </a:r>
            <a:r>
              <a:rPr lang="en-US" sz="3200" dirty="0" smtClean="0">
                <a:solidFill>
                  <a:schemeClr val="accent2"/>
                </a:solidFill>
              </a:rPr>
              <a:t>BOOST</a:t>
            </a:r>
            <a:endParaRPr sz="3200" dirty="0">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6" name="Rectangle: Rounded Corners 3">
            <a:extLst>
              <a:ext uri="{FF2B5EF4-FFF2-40B4-BE49-F238E27FC236}">
                <a16:creationId xmlns:a16="http://schemas.microsoft.com/office/drawing/2014/main" id="{7772DC68-ECD8-4A9E-B5C1-04A0E3B8D3C4}"/>
              </a:ext>
            </a:extLst>
          </p:cNvPr>
          <p:cNvSpPr/>
          <p:nvPr/>
        </p:nvSpPr>
        <p:spPr>
          <a:xfrm>
            <a:off x="442022" y="457342"/>
            <a:ext cx="1160980" cy="419474"/>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Rectangle: Rounded Corners 4">
            <a:extLst>
              <a:ext uri="{FF2B5EF4-FFF2-40B4-BE49-F238E27FC236}">
                <a16:creationId xmlns:a16="http://schemas.microsoft.com/office/drawing/2014/main" id="{0C1DC683-D8C3-47A7-A59C-BD843ECB15E7}"/>
              </a:ext>
            </a:extLst>
          </p:cNvPr>
          <p:cNvSpPr/>
          <p:nvPr/>
        </p:nvSpPr>
        <p:spPr>
          <a:xfrm>
            <a:off x="531196" y="569729"/>
            <a:ext cx="989871" cy="206841"/>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1" name="Group 70">
            <a:extLst>
              <a:ext uri="{FF2B5EF4-FFF2-40B4-BE49-F238E27FC236}">
                <a16:creationId xmlns:a16="http://schemas.microsoft.com/office/drawing/2014/main" id="{238D0450-3C6C-4825-8A6E-35635CE42F70}"/>
              </a:ext>
            </a:extLst>
          </p:cNvPr>
          <p:cNvGrpSpPr/>
          <p:nvPr/>
        </p:nvGrpSpPr>
        <p:grpSpPr>
          <a:xfrm>
            <a:off x="315575" y="457342"/>
            <a:ext cx="1408997" cy="3245446"/>
            <a:chOff x="9191422" y="626012"/>
            <a:chExt cx="2194560" cy="5055604"/>
          </a:xfrm>
        </p:grpSpPr>
        <p:grpSp>
          <p:nvGrpSpPr>
            <p:cNvPr id="72" name="Group 71">
              <a:extLst>
                <a:ext uri="{FF2B5EF4-FFF2-40B4-BE49-F238E27FC236}">
                  <a16:creationId xmlns:a16="http://schemas.microsoft.com/office/drawing/2014/main" id="{87810CF3-A7DA-483C-A486-405F846C6EB1}"/>
                </a:ext>
              </a:extLst>
            </p:cNvPr>
            <p:cNvGrpSpPr/>
            <p:nvPr/>
          </p:nvGrpSpPr>
          <p:grpSpPr>
            <a:xfrm>
              <a:off x="9191422" y="626012"/>
              <a:ext cx="2194560" cy="5055604"/>
              <a:chOff x="9191422" y="626012"/>
              <a:chExt cx="2194560" cy="5055604"/>
            </a:xfrm>
          </p:grpSpPr>
          <p:sp>
            <p:nvSpPr>
              <p:cNvPr id="74" name="Freeform: Shape 69">
                <a:extLst>
                  <a:ext uri="{FF2B5EF4-FFF2-40B4-BE49-F238E27FC236}">
                    <a16:creationId xmlns:a16="http://schemas.microsoft.com/office/drawing/2014/main" id="{02B344A6-2902-4260-9DDC-AEEEBADD6D97}"/>
                  </a:ext>
                </a:extLst>
              </p:cNvPr>
              <p:cNvSpPr/>
              <p:nvPr/>
            </p:nvSpPr>
            <p:spPr>
              <a:xfrm flipH="1">
                <a:off x="1026526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Freeform: Shape 11">
                <a:extLst>
                  <a:ext uri="{FF2B5EF4-FFF2-40B4-BE49-F238E27FC236}">
                    <a16:creationId xmlns:a16="http://schemas.microsoft.com/office/drawing/2014/main" id="{1648CAA4-AD1C-4784-989C-36088D3589AD}"/>
                  </a:ext>
                </a:extLst>
              </p:cNvPr>
              <p:cNvSpPr/>
              <p:nvPr/>
            </p:nvSpPr>
            <p:spPr>
              <a:xfrm>
                <a:off x="9191422" y="3487056"/>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CC0066">
                      <a:alpha val="49804"/>
                    </a:srgbClr>
                  </a:gs>
                  <a:gs pos="0">
                    <a:srgbClr val="990033">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6" name="Group 75">
                <a:extLst>
                  <a:ext uri="{FF2B5EF4-FFF2-40B4-BE49-F238E27FC236}">
                    <a16:creationId xmlns:a16="http://schemas.microsoft.com/office/drawing/2014/main" id="{580CB898-BF25-492B-B6DF-2CD4061C3A16}"/>
                  </a:ext>
                </a:extLst>
              </p:cNvPr>
              <p:cNvGrpSpPr/>
              <p:nvPr/>
            </p:nvGrpSpPr>
            <p:grpSpPr>
              <a:xfrm>
                <a:off x="9908876" y="626012"/>
                <a:ext cx="759655" cy="759655"/>
                <a:chOff x="8313787" y="604911"/>
                <a:chExt cx="759655" cy="759655"/>
              </a:xfrm>
            </p:grpSpPr>
            <p:sp>
              <p:nvSpPr>
                <p:cNvPr id="81" name="Oval 80">
                  <a:extLst>
                    <a:ext uri="{FF2B5EF4-FFF2-40B4-BE49-F238E27FC236}">
                      <a16:creationId xmlns:a16="http://schemas.microsoft.com/office/drawing/2014/main" id="{E82DE631-821E-4345-B94A-439536FD63AA}"/>
                    </a:ext>
                  </a:extLst>
                </p:cNvPr>
                <p:cNvSpPr/>
                <p:nvPr/>
              </p:nvSpPr>
              <p:spPr>
                <a:xfrm>
                  <a:off x="8313787"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1F32D50F-2853-4299-80B5-67E0896F939A}"/>
                    </a:ext>
                  </a:extLst>
                </p:cNvPr>
                <p:cNvSpPr/>
                <p:nvPr/>
              </p:nvSpPr>
              <p:spPr>
                <a:xfrm>
                  <a:off x="8450388" y="741512"/>
                  <a:ext cx="486452" cy="486452"/>
                </a:xfrm>
                <a:prstGeom prst="ellipse">
                  <a:avLst/>
                </a:prstGeom>
                <a:gradFill flip="none" rotWithShape="1">
                  <a:gsLst>
                    <a:gs pos="100000">
                      <a:srgbClr val="CC0066">
                        <a:alpha val="49804"/>
                      </a:srgbClr>
                    </a:gs>
                    <a:gs pos="0">
                      <a:srgbClr val="990033">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77" name="Straight Connector 76">
                <a:extLst>
                  <a:ext uri="{FF2B5EF4-FFF2-40B4-BE49-F238E27FC236}">
                    <a16:creationId xmlns:a16="http://schemas.microsoft.com/office/drawing/2014/main" id="{7340AD9A-5395-4BC8-8AE6-3C57A2874714}"/>
                  </a:ext>
                </a:extLst>
              </p:cNvPr>
              <p:cNvCxnSpPr>
                <a:cxnSpLocks/>
                <a:stCxn id="81" idx="4"/>
                <a:endCxn id="75" idx="5"/>
              </p:cNvCxnSpPr>
              <p:nvPr/>
            </p:nvCxnSpPr>
            <p:spPr>
              <a:xfrm flipH="1">
                <a:off x="10288702" y="1385667"/>
                <a:ext cx="2" cy="21013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reeform: Shape 70">
                <a:extLst>
                  <a:ext uri="{FF2B5EF4-FFF2-40B4-BE49-F238E27FC236}">
                    <a16:creationId xmlns:a16="http://schemas.microsoft.com/office/drawing/2014/main" id="{BD911A0C-EAD6-44DD-A9F2-41650FB494F0}"/>
                  </a:ext>
                </a:extLst>
              </p:cNvPr>
              <p:cNvSpPr/>
              <p:nvPr/>
            </p:nvSpPr>
            <p:spPr>
              <a:xfrm>
                <a:off x="1028792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9" name="Straight Connector 78">
                <a:extLst>
                  <a:ext uri="{FF2B5EF4-FFF2-40B4-BE49-F238E27FC236}">
                    <a16:creationId xmlns:a16="http://schemas.microsoft.com/office/drawing/2014/main" id="{B2D5A444-CCBE-4276-A4DE-E73B73A8AE4A}"/>
                  </a:ext>
                </a:extLst>
              </p:cNvPr>
              <p:cNvCxnSpPr>
                <a:cxnSpLocks/>
              </p:cNvCxnSpPr>
              <p:nvPr/>
            </p:nvCxnSpPr>
            <p:spPr>
              <a:xfrm flipV="1">
                <a:off x="10249111" y="3451693"/>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B58B0BE-F723-40EB-80CB-CF13AEB7C3DD}"/>
                  </a:ext>
                </a:extLst>
              </p:cNvPr>
              <p:cNvCxnSpPr>
                <a:cxnSpLocks/>
              </p:cNvCxnSpPr>
              <p:nvPr/>
            </p:nvCxnSpPr>
            <p:spPr>
              <a:xfrm flipV="1">
                <a:off x="10245867" y="3433861"/>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AE68501B-D64B-4EAC-8A7F-AEFD130CB32E}"/>
                </a:ext>
              </a:extLst>
            </p:cNvPr>
            <p:cNvSpPr txBox="1"/>
            <p:nvPr/>
          </p:nvSpPr>
          <p:spPr>
            <a:xfrm>
              <a:off x="9374357" y="4072396"/>
              <a:ext cx="1833748" cy="647243"/>
            </a:xfrm>
            <a:prstGeom prst="rect">
              <a:avLst/>
            </a:prstGeom>
            <a:noFill/>
          </p:spPr>
          <p:txBody>
            <a:bodyPr wrap="square" rtlCol="0">
              <a:spAutoFit/>
            </a:bodyPr>
            <a:lstStyle/>
            <a:p>
              <a:pPr algn="ctr"/>
              <a:r>
                <a:rPr lang="en-US" sz="1050" dirty="0" smtClean="0">
                  <a:solidFill>
                    <a:schemeClr val="bg1"/>
                  </a:solidFill>
                </a:rPr>
                <a:t>Gradient Boosting</a:t>
              </a:r>
              <a:endParaRPr lang="en-US" sz="1050" dirty="0">
                <a:solidFill>
                  <a:schemeClr val="bg1"/>
                </a:solidFill>
              </a:endParaRPr>
            </a:p>
          </p:txBody>
        </p:sp>
      </p:grpSp>
      <p:sp>
        <p:nvSpPr>
          <p:cNvPr id="83" name="TextBox 82">
            <a:extLst>
              <a:ext uri="{FF2B5EF4-FFF2-40B4-BE49-F238E27FC236}">
                <a16:creationId xmlns:a16="http://schemas.microsoft.com/office/drawing/2014/main" id="{5D0D4806-3577-431A-A579-D5ACCAEC8DDD}"/>
              </a:ext>
            </a:extLst>
          </p:cNvPr>
          <p:cNvSpPr txBox="1"/>
          <p:nvPr/>
        </p:nvSpPr>
        <p:spPr>
          <a:xfrm>
            <a:off x="570474" y="3237637"/>
            <a:ext cx="954736" cy="338554"/>
          </a:xfrm>
          <a:prstGeom prst="rect">
            <a:avLst/>
          </a:prstGeom>
          <a:noFill/>
        </p:spPr>
        <p:txBody>
          <a:bodyPr wrap="square" rtlCol="0">
            <a:spAutoFit/>
          </a:bodyPr>
          <a:lstStyle/>
          <a:p>
            <a:pPr algn="ctr"/>
            <a:r>
              <a:rPr lang="en-US" sz="1600" dirty="0" smtClean="0">
                <a:solidFill>
                  <a:schemeClr val="bg1"/>
                </a:solidFill>
              </a:rPr>
              <a:t>99.52%</a:t>
            </a:r>
            <a:endParaRPr lang="en-US" sz="1600" dirty="0">
              <a:solidFill>
                <a:schemeClr val="bg1"/>
              </a:solidFill>
            </a:endParaRPr>
          </a:p>
        </p:txBody>
      </p:sp>
    </p:spTree>
    <p:extLst>
      <p:ext uri="{BB962C8B-B14F-4D97-AF65-F5344CB8AC3E}">
        <p14:creationId xmlns:p14="http://schemas.microsoft.com/office/powerpoint/2010/main" val="14958498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50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50000">
                                          <p:cBhvr additive="base">
                                            <p:cTn id="7" dur="2000" fill="hold"/>
                                            <p:tgtEl>
                                              <p:spTgt spid="71"/>
                                            </p:tgtEl>
                                            <p:attrNameLst>
                                              <p:attrName>ppt_x</p:attrName>
                                            </p:attrNameLst>
                                          </p:cBhvr>
                                          <p:tavLst>
                                            <p:tav tm="0">
                                              <p:val>
                                                <p:strVal val="1+#ppt_w/2"/>
                                              </p:val>
                                            </p:tav>
                                            <p:tav tm="100000">
                                              <p:val>
                                                <p:strVal val="#ppt_x"/>
                                              </p:val>
                                            </p:tav>
                                          </p:tavLst>
                                        </p:anim>
                                        <p:anim calcmode="lin" valueType="num" p14:bounceEnd="50000">
                                          <p:cBhvr additive="base">
                                            <p:cTn id="8" dur="2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2000" fill="hold"/>
                                            <p:tgtEl>
                                              <p:spTgt spid="71"/>
                                            </p:tgtEl>
                                            <p:attrNameLst>
                                              <p:attrName>ppt_x</p:attrName>
                                            </p:attrNameLst>
                                          </p:cBhvr>
                                          <p:tavLst>
                                            <p:tav tm="0">
                                              <p:val>
                                                <p:strVal val="1+#ppt_w/2"/>
                                              </p:val>
                                            </p:tav>
                                            <p:tav tm="100000">
                                              <p:val>
                                                <p:strVal val="#ppt_x"/>
                                              </p:val>
                                            </p:tav>
                                          </p:tavLst>
                                        </p:anim>
                                        <p:anim calcmode="lin" valueType="num">
                                          <p:cBhvr additive="base">
                                            <p:cTn id="8" dur="2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7" name="Google Shape;629;p18"/>
          <p:cNvSpPr txBox="1"/>
          <p:nvPr/>
        </p:nvSpPr>
        <p:spPr>
          <a:xfrm>
            <a:off x="5979560" y="828372"/>
            <a:ext cx="3071973" cy="4263702"/>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4641 </a:t>
            </a:r>
            <a:r>
              <a:rPr lang="en-US" dirty="0">
                <a:solidFill>
                  <a:schemeClr val="lt1"/>
                </a:solidFill>
                <a:latin typeface="PT Sans"/>
                <a:ea typeface="PT Sans"/>
                <a:cs typeface="PT Sans"/>
                <a:sym typeface="PT Sans"/>
              </a:rPr>
              <a:t>were fake articles and the model also predicted it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29 articles </a:t>
            </a:r>
            <a:r>
              <a:rPr lang="en-US" dirty="0">
                <a:solidFill>
                  <a:schemeClr val="lt1"/>
                </a:solidFill>
                <a:latin typeface="PT Sans"/>
                <a:ea typeface="PT Sans"/>
                <a:cs typeface="PT Sans"/>
                <a:sym typeface="PT Sans"/>
              </a:rPr>
              <a:t>were fake however model </a:t>
            </a:r>
            <a:r>
              <a:rPr lang="en-US" dirty="0" smtClean="0">
                <a:solidFill>
                  <a:schemeClr val="lt1"/>
                </a:solidFill>
                <a:latin typeface="PT Sans"/>
                <a:ea typeface="PT Sans"/>
                <a:cs typeface="PT Sans"/>
                <a:sym typeface="PT Sans"/>
              </a:rPr>
              <a:t>predicted </a:t>
            </a:r>
            <a:r>
              <a:rPr lang="en-US" dirty="0">
                <a:solidFill>
                  <a:schemeClr val="lt1"/>
                </a:solidFill>
                <a:latin typeface="PT Sans"/>
                <a:ea typeface="PT Sans"/>
                <a:cs typeface="PT Sans"/>
                <a:sym typeface="PT Sans"/>
              </a:rPr>
              <a:t>as </a:t>
            </a:r>
            <a:r>
              <a:rPr lang="en-US" dirty="0" smtClean="0">
                <a:solidFill>
                  <a:schemeClr val="lt1"/>
                </a:solidFill>
                <a:latin typeface="PT Sans"/>
                <a:ea typeface="PT Sans"/>
                <a:cs typeface="PT Sans"/>
                <a:sym typeface="PT Sans"/>
              </a:rPr>
              <a:t>Real</a:t>
            </a:r>
          </a:p>
          <a:p>
            <a:pPr marL="285750" lvl="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14 articles </a:t>
            </a:r>
            <a:r>
              <a:rPr lang="en-US" dirty="0">
                <a:solidFill>
                  <a:schemeClr val="lt1"/>
                </a:solidFill>
                <a:latin typeface="PT Sans"/>
                <a:ea typeface="PT Sans"/>
                <a:cs typeface="PT Sans"/>
                <a:sym typeface="PT Sans"/>
              </a:rPr>
              <a:t>were real however predicted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4296 </a:t>
            </a:r>
            <a:r>
              <a:rPr lang="en-US" dirty="0">
                <a:solidFill>
                  <a:schemeClr val="lt1"/>
                </a:solidFill>
                <a:latin typeface="PT Sans"/>
                <a:ea typeface="PT Sans"/>
                <a:cs typeface="PT Sans"/>
                <a:sym typeface="PT Sans"/>
              </a:rPr>
              <a:t>articles were real and predicted as real</a:t>
            </a:r>
            <a:endParaRPr sz="1200" dirty="0"/>
          </a:p>
        </p:txBody>
      </p:sp>
      <p:sp>
        <p:nvSpPr>
          <p:cNvPr id="9" name="Google Shape;313;p5"/>
          <p:cNvSpPr txBox="1">
            <a:spLocks noGrp="1"/>
          </p:cNvSpPr>
          <p:nvPr>
            <p:ph type="title" idx="4294967295"/>
          </p:nvPr>
        </p:nvSpPr>
        <p:spPr>
          <a:xfrm>
            <a:off x="50997" y="130196"/>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2400" dirty="0" smtClean="0">
                <a:solidFill>
                  <a:schemeClr val="lt2"/>
                </a:solidFill>
                <a:latin typeface="Century Gothic" panose="020B0502020202020204" pitchFamily="34" charset="0"/>
                <a:sym typeface="Century Gothic"/>
              </a:rPr>
              <a:t>CONFUSION MATRIX FOR </a:t>
            </a:r>
            <a:r>
              <a:rPr lang="en-US" sz="2400" dirty="0" smtClean="0">
                <a:solidFill>
                  <a:schemeClr val="accent2"/>
                </a:solidFill>
                <a:latin typeface="Century Gothic" panose="020B0502020202020204" pitchFamily="34" charset="0"/>
              </a:rPr>
              <a:t>GRADIENT BOOST</a:t>
            </a:r>
            <a:endParaRPr sz="2400" dirty="0">
              <a:solidFill>
                <a:schemeClr val="lt2"/>
              </a:solidFill>
              <a:latin typeface="Century Gothic" panose="020B0502020202020204" pitchFamily="34" charset="0"/>
              <a:sym typeface="Century Gothic"/>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1271" y="945225"/>
            <a:ext cx="5476500" cy="4146849"/>
          </a:xfrm>
          <a:prstGeom prst="rect">
            <a:avLst/>
          </a:prstGeom>
        </p:spPr>
      </p:pic>
    </p:spTree>
    <p:extLst>
      <p:ext uri="{BB962C8B-B14F-4D97-AF65-F5344CB8AC3E}">
        <p14:creationId xmlns:p14="http://schemas.microsoft.com/office/powerpoint/2010/main" val="30244836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2000" dirty="0" smtClean="0"/>
              <a:t>Accuracy – 99.40%</a:t>
            </a:r>
            <a:endParaRPr sz="2000" dirty="0"/>
          </a:p>
        </p:txBody>
      </p:sp>
      <p:sp>
        <p:nvSpPr>
          <p:cNvPr id="380" name="Google Shape;380;p8"/>
          <p:cNvSpPr txBox="1">
            <a:spLocks noGrp="1"/>
          </p:cNvSpPr>
          <p:nvPr>
            <p:ph type="title"/>
          </p:nvPr>
        </p:nvSpPr>
        <p:spPr>
          <a:xfrm>
            <a:off x="2065263" y="1646749"/>
            <a:ext cx="5123339" cy="62384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3200" dirty="0" smtClean="0"/>
              <a:t>RIDGE </a:t>
            </a:r>
            <a:r>
              <a:rPr lang="en-US" sz="3200" dirty="0" smtClean="0">
                <a:solidFill>
                  <a:schemeClr val="accent2"/>
                </a:solidFill>
              </a:rPr>
              <a:t>CLASSIFIER</a:t>
            </a:r>
            <a:endParaRPr sz="3200" dirty="0">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6" name="Rectangle: Rounded Corners 3">
            <a:extLst>
              <a:ext uri="{FF2B5EF4-FFF2-40B4-BE49-F238E27FC236}">
                <a16:creationId xmlns:a16="http://schemas.microsoft.com/office/drawing/2014/main" id="{7772DC68-ECD8-4A9E-B5C1-04A0E3B8D3C4}"/>
              </a:ext>
            </a:extLst>
          </p:cNvPr>
          <p:cNvSpPr/>
          <p:nvPr/>
        </p:nvSpPr>
        <p:spPr>
          <a:xfrm>
            <a:off x="442022" y="457342"/>
            <a:ext cx="1160980" cy="419474"/>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Rectangle: Rounded Corners 4">
            <a:extLst>
              <a:ext uri="{FF2B5EF4-FFF2-40B4-BE49-F238E27FC236}">
                <a16:creationId xmlns:a16="http://schemas.microsoft.com/office/drawing/2014/main" id="{0C1DC683-D8C3-47A7-A59C-BD843ECB15E7}"/>
              </a:ext>
            </a:extLst>
          </p:cNvPr>
          <p:cNvSpPr/>
          <p:nvPr/>
        </p:nvSpPr>
        <p:spPr>
          <a:xfrm>
            <a:off x="531196" y="569729"/>
            <a:ext cx="989871" cy="206841"/>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4" name="Group 83">
            <a:extLst>
              <a:ext uri="{FF2B5EF4-FFF2-40B4-BE49-F238E27FC236}">
                <a16:creationId xmlns:a16="http://schemas.microsoft.com/office/drawing/2014/main" id="{08A578C9-EEDC-4B2F-A52A-7BE4C42C358B}"/>
              </a:ext>
            </a:extLst>
          </p:cNvPr>
          <p:cNvGrpSpPr/>
          <p:nvPr/>
        </p:nvGrpSpPr>
        <p:grpSpPr>
          <a:xfrm>
            <a:off x="285423" y="457342"/>
            <a:ext cx="1439149" cy="2660486"/>
            <a:chOff x="7113346" y="604911"/>
            <a:chExt cx="2194560" cy="4283056"/>
          </a:xfrm>
        </p:grpSpPr>
        <p:grpSp>
          <p:nvGrpSpPr>
            <p:cNvPr id="85" name="Group 84">
              <a:extLst>
                <a:ext uri="{FF2B5EF4-FFF2-40B4-BE49-F238E27FC236}">
                  <a16:creationId xmlns:a16="http://schemas.microsoft.com/office/drawing/2014/main" id="{E77BE62B-2115-46DA-BEC9-7FAF09C758B3}"/>
                </a:ext>
              </a:extLst>
            </p:cNvPr>
            <p:cNvGrpSpPr/>
            <p:nvPr/>
          </p:nvGrpSpPr>
          <p:grpSpPr>
            <a:xfrm>
              <a:off x="7113346" y="604911"/>
              <a:ext cx="2194560" cy="4283056"/>
              <a:chOff x="7113346" y="604911"/>
              <a:chExt cx="2194560" cy="4283056"/>
            </a:xfrm>
          </p:grpSpPr>
          <p:sp>
            <p:nvSpPr>
              <p:cNvPr id="87" name="Freeform: Shape 63">
                <a:extLst>
                  <a:ext uri="{FF2B5EF4-FFF2-40B4-BE49-F238E27FC236}">
                    <a16:creationId xmlns:a16="http://schemas.microsoft.com/office/drawing/2014/main" id="{596FA47F-50CE-4037-BC85-37BC508D4916}"/>
                  </a:ext>
                </a:extLst>
              </p:cNvPr>
              <p:cNvSpPr/>
              <p:nvPr/>
            </p:nvSpPr>
            <p:spPr>
              <a:xfrm flipH="1">
                <a:off x="818304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Freeform: Shape 10">
                <a:extLst>
                  <a:ext uri="{FF2B5EF4-FFF2-40B4-BE49-F238E27FC236}">
                    <a16:creationId xmlns:a16="http://schemas.microsoft.com/office/drawing/2014/main" id="{401A764A-8F8B-45FD-B5AE-A1A57A1FB6D6}"/>
                  </a:ext>
                </a:extLst>
              </p:cNvPr>
              <p:cNvSpPr/>
              <p:nvPr/>
            </p:nvSpPr>
            <p:spPr>
              <a:xfrm>
                <a:off x="7113346" y="2693407"/>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solidFill>
                <a:schemeClr val="tx2">
                  <a:lumMod val="25000"/>
                </a:schemeClr>
              </a:soli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9" name="Group 88">
                <a:extLst>
                  <a:ext uri="{FF2B5EF4-FFF2-40B4-BE49-F238E27FC236}">
                    <a16:creationId xmlns:a16="http://schemas.microsoft.com/office/drawing/2014/main" id="{521449BE-246D-4CA3-85DE-72D0DAAAC78F}"/>
                  </a:ext>
                </a:extLst>
              </p:cNvPr>
              <p:cNvGrpSpPr/>
              <p:nvPr/>
            </p:nvGrpSpPr>
            <p:grpSpPr>
              <a:xfrm>
                <a:off x="7830799" y="604911"/>
                <a:ext cx="759655" cy="759655"/>
                <a:chOff x="6634483" y="604911"/>
                <a:chExt cx="759655" cy="759655"/>
              </a:xfrm>
            </p:grpSpPr>
            <p:sp>
              <p:nvSpPr>
                <p:cNvPr id="94" name="Oval 93">
                  <a:extLst>
                    <a:ext uri="{FF2B5EF4-FFF2-40B4-BE49-F238E27FC236}">
                      <a16:creationId xmlns:a16="http://schemas.microsoft.com/office/drawing/2014/main" id="{249BB675-28A9-40C3-85F3-AFA9FAA24F84}"/>
                    </a:ext>
                  </a:extLst>
                </p:cNvPr>
                <p:cNvSpPr/>
                <p:nvPr/>
              </p:nvSpPr>
              <p:spPr>
                <a:xfrm>
                  <a:off x="6634483"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5" name="Oval 94">
                  <a:extLst>
                    <a:ext uri="{FF2B5EF4-FFF2-40B4-BE49-F238E27FC236}">
                      <a16:creationId xmlns:a16="http://schemas.microsoft.com/office/drawing/2014/main" id="{D7A2499C-6923-4D4A-B894-982B7C071925}"/>
                    </a:ext>
                  </a:extLst>
                </p:cNvPr>
                <p:cNvSpPr/>
                <p:nvPr/>
              </p:nvSpPr>
              <p:spPr>
                <a:xfrm>
                  <a:off x="6771084" y="741512"/>
                  <a:ext cx="486452" cy="486452"/>
                </a:xfrm>
                <a:prstGeom prst="ellipse">
                  <a:avLst/>
                </a:prstGeom>
                <a:solidFill>
                  <a:schemeClr val="tx2">
                    <a:lumMod val="25000"/>
                  </a:schemeClr>
                </a:soli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90" name="Straight Connector 89">
                <a:extLst>
                  <a:ext uri="{FF2B5EF4-FFF2-40B4-BE49-F238E27FC236}">
                    <a16:creationId xmlns:a16="http://schemas.microsoft.com/office/drawing/2014/main" id="{6C87BAC3-B1C9-476A-A35B-B09957FD6681}"/>
                  </a:ext>
                </a:extLst>
              </p:cNvPr>
              <p:cNvCxnSpPr>
                <a:cxnSpLocks/>
                <a:stCxn id="94" idx="4"/>
                <a:endCxn id="88" idx="5"/>
              </p:cNvCxnSpPr>
              <p:nvPr/>
            </p:nvCxnSpPr>
            <p:spPr>
              <a:xfrm flipH="1">
                <a:off x="8210626" y="1364566"/>
                <a:ext cx="1" cy="1328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Freeform: Shape 64">
                <a:extLst>
                  <a:ext uri="{FF2B5EF4-FFF2-40B4-BE49-F238E27FC236}">
                    <a16:creationId xmlns:a16="http://schemas.microsoft.com/office/drawing/2014/main" id="{1C67C07C-73EF-42FE-9B4C-DDAC523B09A4}"/>
                  </a:ext>
                </a:extLst>
              </p:cNvPr>
              <p:cNvSpPr/>
              <p:nvPr/>
            </p:nvSpPr>
            <p:spPr>
              <a:xfrm>
                <a:off x="820570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2" name="Straight Connector 91">
                <a:extLst>
                  <a:ext uri="{FF2B5EF4-FFF2-40B4-BE49-F238E27FC236}">
                    <a16:creationId xmlns:a16="http://schemas.microsoft.com/office/drawing/2014/main" id="{5949C6E9-13BB-4DEC-A8FE-FF8BB03B5987}"/>
                  </a:ext>
                </a:extLst>
              </p:cNvPr>
              <p:cNvCxnSpPr>
                <a:cxnSpLocks/>
              </p:cNvCxnSpPr>
              <p:nvPr/>
            </p:nvCxnSpPr>
            <p:spPr>
              <a:xfrm flipV="1">
                <a:off x="8166883" y="2654168"/>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CF0419-2434-40DC-AC5D-D03D51ED2A91}"/>
                  </a:ext>
                </a:extLst>
              </p:cNvPr>
              <p:cNvCxnSpPr>
                <a:cxnSpLocks/>
              </p:cNvCxnSpPr>
              <p:nvPr/>
            </p:nvCxnSpPr>
            <p:spPr>
              <a:xfrm flipV="1">
                <a:off x="8163639" y="2636336"/>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96AD9EDF-CF84-44D8-997B-249D65AD13E3}"/>
                </a:ext>
              </a:extLst>
            </p:cNvPr>
            <p:cNvSpPr txBox="1"/>
            <p:nvPr/>
          </p:nvSpPr>
          <p:spPr>
            <a:xfrm>
              <a:off x="7288177" y="3439187"/>
              <a:ext cx="1833749" cy="408774"/>
            </a:xfrm>
            <a:prstGeom prst="rect">
              <a:avLst/>
            </a:prstGeom>
            <a:noFill/>
          </p:spPr>
          <p:txBody>
            <a:bodyPr wrap="square" rtlCol="0">
              <a:spAutoFit/>
            </a:bodyPr>
            <a:lstStyle/>
            <a:p>
              <a:pPr algn="ctr"/>
              <a:r>
                <a:rPr lang="en-US" sz="1050" dirty="0" smtClean="0">
                  <a:solidFill>
                    <a:schemeClr val="bg1"/>
                  </a:solidFill>
                </a:rPr>
                <a:t>Ridge Classifier</a:t>
              </a:r>
              <a:endParaRPr lang="en-US" sz="1050" dirty="0">
                <a:solidFill>
                  <a:schemeClr val="bg1"/>
                </a:solidFill>
              </a:endParaRPr>
            </a:p>
          </p:txBody>
        </p:sp>
      </p:grpSp>
      <p:sp>
        <p:nvSpPr>
          <p:cNvPr id="96" name="TextBox 95">
            <a:extLst>
              <a:ext uri="{FF2B5EF4-FFF2-40B4-BE49-F238E27FC236}">
                <a16:creationId xmlns:a16="http://schemas.microsoft.com/office/drawing/2014/main" id="{5D0D4806-3577-431A-A579-D5ACCAEC8DDD}"/>
              </a:ext>
            </a:extLst>
          </p:cNvPr>
          <p:cNvSpPr txBox="1"/>
          <p:nvPr/>
        </p:nvSpPr>
        <p:spPr>
          <a:xfrm>
            <a:off x="538409" y="2598030"/>
            <a:ext cx="954736" cy="338554"/>
          </a:xfrm>
          <a:prstGeom prst="rect">
            <a:avLst/>
          </a:prstGeom>
          <a:noFill/>
        </p:spPr>
        <p:txBody>
          <a:bodyPr wrap="square" rtlCol="0">
            <a:spAutoFit/>
          </a:bodyPr>
          <a:lstStyle/>
          <a:p>
            <a:pPr algn="ctr"/>
            <a:r>
              <a:rPr lang="en-US" sz="1600" dirty="0" smtClean="0">
                <a:solidFill>
                  <a:schemeClr val="bg1"/>
                </a:solidFill>
              </a:rPr>
              <a:t>99.40%</a:t>
            </a:r>
            <a:endParaRPr lang="en-US" sz="1600" dirty="0">
              <a:solidFill>
                <a:schemeClr val="bg1"/>
              </a:solidFill>
            </a:endParaRPr>
          </a:p>
        </p:txBody>
      </p:sp>
    </p:spTree>
    <p:extLst>
      <p:ext uri="{BB962C8B-B14F-4D97-AF65-F5344CB8AC3E}">
        <p14:creationId xmlns:p14="http://schemas.microsoft.com/office/powerpoint/2010/main" val="2267716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14:presetBounceEnd="50000">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14:bounceEnd="50000">
                                          <p:cBhvr additive="base">
                                            <p:cTn id="7" dur="2000" fill="hold"/>
                                            <p:tgtEl>
                                              <p:spTgt spid="84"/>
                                            </p:tgtEl>
                                            <p:attrNameLst>
                                              <p:attrName>ppt_x</p:attrName>
                                            </p:attrNameLst>
                                          </p:cBhvr>
                                          <p:tavLst>
                                            <p:tav tm="0">
                                              <p:val>
                                                <p:strVal val="1+#ppt_w/2"/>
                                              </p:val>
                                            </p:tav>
                                            <p:tav tm="100000">
                                              <p:val>
                                                <p:strVal val="#ppt_x"/>
                                              </p:val>
                                            </p:tav>
                                          </p:tavLst>
                                        </p:anim>
                                        <p:anim calcmode="lin" valueType="num" p14:bounceEnd="50000">
                                          <p:cBhvr additive="base">
                                            <p:cTn id="8" dur="2000" fill="hold"/>
                                            <p:tgtEl>
                                              <p:spTgt spid="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2000" fill="hold"/>
                                            <p:tgtEl>
                                              <p:spTgt spid="84"/>
                                            </p:tgtEl>
                                            <p:attrNameLst>
                                              <p:attrName>ppt_x</p:attrName>
                                            </p:attrNameLst>
                                          </p:cBhvr>
                                          <p:tavLst>
                                            <p:tav tm="0">
                                              <p:val>
                                                <p:strVal val="1+#ppt_w/2"/>
                                              </p:val>
                                            </p:tav>
                                            <p:tav tm="100000">
                                              <p:val>
                                                <p:strVal val="#ppt_x"/>
                                              </p:val>
                                            </p:tav>
                                          </p:tavLst>
                                        </p:anim>
                                        <p:anim calcmode="lin" valueType="num">
                                          <p:cBhvr additive="base">
                                            <p:cTn id="8" dur="2000" fill="hold"/>
                                            <p:tgtEl>
                                              <p:spTgt spid="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7" name="Google Shape;629;p18"/>
          <p:cNvSpPr txBox="1"/>
          <p:nvPr/>
        </p:nvSpPr>
        <p:spPr>
          <a:xfrm>
            <a:off x="5979560" y="828372"/>
            <a:ext cx="3071973" cy="4263702"/>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4627 </a:t>
            </a:r>
            <a:r>
              <a:rPr lang="en-US" dirty="0">
                <a:solidFill>
                  <a:schemeClr val="lt1"/>
                </a:solidFill>
                <a:latin typeface="PT Sans"/>
                <a:ea typeface="PT Sans"/>
                <a:cs typeface="PT Sans"/>
                <a:sym typeface="PT Sans"/>
              </a:rPr>
              <a:t>were fake articles and the model also predicted it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43 articles </a:t>
            </a:r>
            <a:r>
              <a:rPr lang="en-US" dirty="0">
                <a:solidFill>
                  <a:schemeClr val="lt1"/>
                </a:solidFill>
                <a:latin typeface="PT Sans"/>
                <a:ea typeface="PT Sans"/>
                <a:cs typeface="PT Sans"/>
                <a:sym typeface="PT Sans"/>
              </a:rPr>
              <a:t>were fake however model </a:t>
            </a:r>
            <a:r>
              <a:rPr lang="en-US" dirty="0" smtClean="0">
                <a:solidFill>
                  <a:schemeClr val="lt1"/>
                </a:solidFill>
                <a:latin typeface="PT Sans"/>
                <a:ea typeface="PT Sans"/>
                <a:cs typeface="PT Sans"/>
                <a:sym typeface="PT Sans"/>
              </a:rPr>
              <a:t>predicted </a:t>
            </a:r>
            <a:r>
              <a:rPr lang="en-US" dirty="0">
                <a:solidFill>
                  <a:schemeClr val="lt1"/>
                </a:solidFill>
                <a:latin typeface="PT Sans"/>
                <a:ea typeface="PT Sans"/>
                <a:cs typeface="PT Sans"/>
                <a:sym typeface="PT Sans"/>
              </a:rPr>
              <a:t>as </a:t>
            </a:r>
            <a:r>
              <a:rPr lang="en-US" dirty="0" smtClean="0">
                <a:solidFill>
                  <a:schemeClr val="lt1"/>
                </a:solidFill>
                <a:latin typeface="PT Sans"/>
                <a:ea typeface="PT Sans"/>
                <a:cs typeface="PT Sans"/>
                <a:sym typeface="PT Sans"/>
              </a:rPr>
              <a:t>Real</a:t>
            </a:r>
          </a:p>
          <a:p>
            <a:pPr marL="285750" lvl="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11 articles </a:t>
            </a:r>
            <a:r>
              <a:rPr lang="en-US" dirty="0">
                <a:solidFill>
                  <a:schemeClr val="lt1"/>
                </a:solidFill>
                <a:latin typeface="PT Sans"/>
                <a:ea typeface="PT Sans"/>
                <a:cs typeface="PT Sans"/>
                <a:sym typeface="PT Sans"/>
              </a:rPr>
              <a:t>were real however predicted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4299 </a:t>
            </a:r>
            <a:r>
              <a:rPr lang="en-US" dirty="0">
                <a:solidFill>
                  <a:schemeClr val="lt1"/>
                </a:solidFill>
                <a:latin typeface="PT Sans"/>
                <a:ea typeface="PT Sans"/>
                <a:cs typeface="PT Sans"/>
                <a:sym typeface="PT Sans"/>
              </a:rPr>
              <a:t>articles were real and predicted as real</a:t>
            </a:r>
            <a:endParaRPr sz="1200" dirty="0"/>
          </a:p>
        </p:txBody>
      </p:sp>
      <p:sp>
        <p:nvSpPr>
          <p:cNvPr id="9" name="Google Shape;313;p5"/>
          <p:cNvSpPr txBox="1">
            <a:spLocks noGrp="1"/>
          </p:cNvSpPr>
          <p:nvPr>
            <p:ph type="title" idx="4294967295"/>
          </p:nvPr>
        </p:nvSpPr>
        <p:spPr>
          <a:xfrm>
            <a:off x="50997" y="130196"/>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2400" dirty="0" smtClean="0">
                <a:solidFill>
                  <a:schemeClr val="lt2"/>
                </a:solidFill>
                <a:latin typeface="Century Gothic" panose="020B0502020202020204" pitchFamily="34" charset="0"/>
                <a:sym typeface="Century Gothic"/>
              </a:rPr>
              <a:t>CONFUSION MATRIX FOR </a:t>
            </a:r>
            <a:r>
              <a:rPr lang="en-US" sz="2400" dirty="0" smtClean="0">
                <a:solidFill>
                  <a:schemeClr val="accent2"/>
                </a:solidFill>
                <a:latin typeface="Century Gothic" panose="020B0502020202020204" pitchFamily="34" charset="0"/>
              </a:rPr>
              <a:t>RIDGE CLASSIFIER</a:t>
            </a:r>
            <a:endParaRPr sz="2400" dirty="0">
              <a:solidFill>
                <a:schemeClr val="lt2"/>
              </a:solidFill>
              <a:latin typeface="Century Gothic" panose="020B0502020202020204" pitchFamily="34" charset="0"/>
              <a:sym typeface="Century Gothic"/>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0996" y="939339"/>
            <a:ext cx="5445677" cy="4153483"/>
          </a:xfrm>
          <a:prstGeom prst="rect">
            <a:avLst/>
          </a:prstGeom>
        </p:spPr>
      </p:pic>
    </p:spTree>
    <p:extLst>
      <p:ext uri="{BB962C8B-B14F-4D97-AF65-F5344CB8AC3E}">
        <p14:creationId xmlns:p14="http://schemas.microsoft.com/office/powerpoint/2010/main" val="2805690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2000" dirty="0" smtClean="0"/>
              <a:t>Accuracy – 99.47%</a:t>
            </a:r>
            <a:endParaRPr sz="2000" dirty="0"/>
          </a:p>
        </p:txBody>
      </p:sp>
      <p:sp>
        <p:nvSpPr>
          <p:cNvPr id="380" name="Google Shape;380;p8"/>
          <p:cNvSpPr txBox="1">
            <a:spLocks noGrp="1"/>
          </p:cNvSpPr>
          <p:nvPr>
            <p:ph type="title"/>
          </p:nvPr>
        </p:nvSpPr>
        <p:spPr>
          <a:xfrm>
            <a:off x="2065263" y="1646749"/>
            <a:ext cx="5123339" cy="62384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3200" dirty="0" smtClean="0"/>
              <a:t>DECISION </a:t>
            </a:r>
            <a:r>
              <a:rPr lang="en-US" sz="3200" dirty="0" smtClean="0">
                <a:solidFill>
                  <a:schemeClr val="accent2"/>
                </a:solidFill>
              </a:rPr>
              <a:t>TREE</a:t>
            </a:r>
            <a:endParaRPr sz="3200" dirty="0">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6" name="Rectangle: Rounded Corners 3">
            <a:extLst>
              <a:ext uri="{FF2B5EF4-FFF2-40B4-BE49-F238E27FC236}">
                <a16:creationId xmlns:a16="http://schemas.microsoft.com/office/drawing/2014/main" id="{7772DC68-ECD8-4A9E-B5C1-04A0E3B8D3C4}"/>
              </a:ext>
            </a:extLst>
          </p:cNvPr>
          <p:cNvSpPr/>
          <p:nvPr/>
        </p:nvSpPr>
        <p:spPr>
          <a:xfrm>
            <a:off x="442022" y="457342"/>
            <a:ext cx="1160980" cy="419474"/>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Rectangle: Rounded Corners 4">
            <a:extLst>
              <a:ext uri="{FF2B5EF4-FFF2-40B4-BE49-F238E27FC236}">
                <a16:creationId xmlns:a16="http://schemas.microsoft.com/office/drawing/2014/main" id="{0C1DC683-D8C3-47A7-A59C-BD843ECB15E7}"/>
              </a:ext>
            </a:extLst>
          </p:cNvPr>
          <p:cNvSpPr/>
          <p:nvPr/>
        </p:nvSpPr>
        <p:spPr>
          <a:xfrm>
            <a:off x="531196" y="569729"/>
            <a:ext cx="989871" cy="206841"/>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1" name="Group 70">
            <a:extLst>
              <a:ext uri="{FF2B5EF4-FFF2-40B4-BE49-F238E27FC236}">
                <a16:creationId xmlns:a16="http://schemas.microsoft.com/office/drawing/2014/main" id="{238D0450-3C6C-4825-8A6E-35635CE42F70}"/>
              </a:ext>
            </a:extLst>
          </p:cNvPr>
          <p:cNvGrpSpPr/>
          <p:nvPr/>
        </p:nvGrpSpPr>
        <p:grpSpPr>
          <a:xfrm>
            <a:off x="315575" y="457342"/>
            <a:ext cx="1408997" cy="3245446"/>
            <a:chOff x="9191422" y="626012"/>
            <a:chExt cx="2194560" cy="5055604"/>
          </a:xfrm>
        </p:grpSpPr>
        <p:grpSp>
          <p:nvGrpSpPr>
            <p:cNvPr id="72" name="Group 71">
              <a:extLst>
                <a:ext uri="{FF2B5EF4-FFF2-40B4-BE49-F238E27FC236}">
                  <a16:creationId xmlns:a16="http://schemas.microsoft.com/office/drawing/2014/main" id="{87810CF3-A7DA-483C-A486-405F846C6EB1}"/>
                </a:ext>
              </a:extLst>
            </p:cNvPr>
            <p:cNvGrpSpPr/>
            <p:nvPr/>
          </p:nvGrpSpPr>
          <p:grpSpPr>
            <a:xfrm>
              <a:off x="9191422" y="626012"/>
              <a:ext cx="2194560" cy="5055604"/>
              <a:chOff x="9191422" y="626012"/>
              <a:chExt cx="2194560" cy="5055604"/>
            </a:xfrm>
          </p:grpSpPr>
          <p:sp>
            <p:nvSpPr>
              <p:cNvPr id="74" name="Freeform: Shape 69">
                <a:extLst>
                  <a:ext uri="{FF2B5EF4-FFF2-40B4-BE49-F238E27FC236}">
                    <a16:creationId xmlns:a16="http://schemas.microsoft.com/office/drawing/2014/main" id="{02B344A6-2902-4260-9DDC-AEEEBADD6D97}"/>
                  </a:ext>
                </a:extLst>
              </p:cNvPr>
              <p:cNvSpPr/>
              <p:nvPr/>
            </p:nvSpPr>
            <p:spPr>
              <a:xfrm flipH="1">
                <a:off x="1026526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Freeform: Shape 11">
                <a:extLst>
                  <a:ext uri="{FF2B5EF4-FFF2-40B4-BE49-F238E27FC236}">
                    <a16:creationId xmlns:a16="http://schemas.microsoft.com/office/drawing/2014/main" id="{1648CAA4-AD1C-4784-989C-36088D3589AD}"/>
                  </a:ext>
                </a:extLst>
              </p:cNvPr>
              <p:cNvSpPr/>
              <p:nvPr/>
            </p:nvSpPr>
            <p:spPr>
              <a:xfrm>
                <a:off x="9191422" y="3487056"/>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solidFill>
                <a:schemeClr val="accent1">
                  <a:lumMod val="60000"/>
                  <a:lumOff val="40000"/>
                </a:schemeClr>
              </a:soli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6" name="Group 75">
                <a:extLst>
                  <a:ext uri="{FF2B5EF4-FFF2-40B4-BE49-F238E27FC236}">
                    <a16:creationId xmlns:a16="http://schemas.microsoft.com/office/drawing/2014/main" id="{580CB898-BF25-492B-B6DF-2CD4061C3A16}"/>
                  </a:ext>
                </a:extLst>
              </p:cNvPr>
              <p:cNvGrpSpPr/>
              <p:nvPr/>
            </p:nvGrpSpPr>
            <p:grpSpPr>
              <a:xfrm>
                <a:off x="9908876" y="626012"/>
                <a:ext cx="759655" cy="759655"/>
                <a:chOff x="8313787" y="604911"/>
                <a:chExt cx="759655" cy="759655"/>
              </a:xfrm>
            </p:grpSpPr>
            <p:sp>
              <p:nvSpPr>
                <p:cNvPr id="81" name="Oval 80">
                  <a:extLst>
                    <a:ext uri="{FF2B5EF4-FFF2-40B4-BE49-F238E27FC236}">
                      <a16:creationId xmlns:a16="http://schemas.microsoft.com/office/drawing/2014/main" id="{E82DE631-821E-4345-B94A-439536FD63AA}"/>
                    </a:ext>
                  </a:extLst>
                </p:cNvPr>
                <p:cNvSpPr/>
                <p:nvPr/>
              </p:nvSpPr>
              <p:spPr>
                <a:xfrm>
                  <a:off x="8313787"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1F32D50F-2853-4299-80B5-67E0896F939A}"/>
                    </a:ext>
                  </a:extLst>
                </p:cNvPr>
                <p:cNvSpPr/>
                <p:nvPr/>
              </p:nvSpPr>
              <p:spPr>
                <a:xfrm>
                  <a:off x="8450388" y="741512"/>
                  <a:ext cx="486452" cy="486452"/>
                </a:xfrm>
                <a:prstGeom prst="ellipse">
                  <a:avLst/>
                </a:prstGeom>
                <a:solidFill>
                  <a:schemeClr val="accent1">
                    <a:lumMod val="60000"/>
                    <a:lumOff val="40000"/>
                  </a:schemeClr>
                </a:soli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77" name="Straight Connector 76">
                <a:extLst>
                  <a:ext uri="{FF2B5EF4-FFF2-40B4-BE49-F238E27FC236}">
                    <a16:creationId xmlns:a16="http://schemas.microsoft.com/office/drawing/2014/main" id="{7340AD9A-5395-4BC8-8AE6-3C57A2874714}"/>
                  </a:ext>
                </a:extLst>
              </p:cNvPr>
              <p:cNvCxnSpPr>
                <a:cxnSpLocks/>
                <a:stCxn id="81" idx="4"/>
                <a:endCxn id="75" idx="5"/>
              </p:cNvCxnSpPr>
              <p:nvPr/>
            </p:nvCxnSpPr>
            <p:spPr>
              <a:xfrm flipH="1">
                <a:off x="10288702" y="1385667"/>
                <a:ext cx="2" cy="21013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reeform: Shape 70">
                <a:extLst>
                  <a:ext uri="{FF2B5EF4-FFF2-40B4-BE49-F238E27FC236}">
                    <a16:creationId xmlns:a16="http://schemas.microsoft.com/office/drawing/2014/main" id="{BD911A0C-EAD6-44DD-A9F2-41650FB494F0}"/>
                  </a:ext>
                </a:extLst>
              </p:cNvPr>
              <p:cNvSpPr/>
              <p:nvPr/>
            </p:nvSpPr>
            <p:spPr>
              <a:xfrm>
                <a:off x="1028792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9" name="Straight Connector 78">
                <a:extLst>
                  <a:ext uri="{FF2B5EF4-FFF2-40B4-BE49-F238E27FC236}">
                    <a16:creationId xmlns:a16="http://schemas.microsoft.com/office/drawing/2014/main" id="{B2D5A444-CCBE-4276-A4DE-E73B73A8AE4A}"/>
                  </a:ext>
                </a:extLst>
              </p:cNvPr>
              <p:cNvCxnSpPr>
                <a:cxnSpLocks/>
              </p:cNvCxnSpPr>
              <p:nvPr/>
            </p:nvCxnSpPr>
            <p:spPr>
              <a:xfrm flipV="1">
                <a:off x="10249111" y="3451693"/>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B58B0BE-F723-40EB-80CB-CF13AEB7C3DD}"/>
                  </a:ext>
                </a:extLst>
              </p:cNvPr>
              <p:cNvCxnSpPr>
                <a:cxnSpLocks/>
              </p:cNvCxnSpPr>
              <p:nvPr/>
            </p:nvCxnSpPr>
            <p:spPr>
              <a:xfrm flipV="1">
                <a:off x="10245867" y="3433861"/>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AE68501B-D64B-4EAC-8A7F-AEFD130CB32E}"/>
                </a:ext>
              </a:extLst>
            </p:cNvPr>
            <p:cNvSpPr txBox="1"/>
            <p:nvPr/>
          </p:nvSpPr>
          <p:spPr>
            <a:xfrm>
              <a:off x="9374357" y="4072396"/>
              <a:ext cx="1833748" cy="647243"/>
            </a:xfrm>
            <a:prstGeom prst="rect">
              <a:avLst/>
            </a:prstGeom>
            <a:noFill/>
          </p:spPr>
          <p:txBody>
            <a:bodyPr wrap="square" rtlCol="0">
              <a:spAutoFit/>
            </a:bodyPr>
            <a:lstStyle/>
            <a:p>
              <a:pPr algn="ctr"/>
              <a:r>
                <a:rPr lang="en-US" sz="1050" dirty="0" smtClean="0">
                  <a:solidFill>
                    <a:schemeClr val="bg1"/>
                  </a:solidFill>
                </a:rPr>
                <a:t>Decision Tree Classifier</a:t>
              </a:r>
              <a:endParaRPr lang="en-US" sz="1050" dirty="0">
                <a:solidFill>
                  <a:schemeClr val="bg1"/>
                </a:solidFill>
              </a:endParaRPr>
            </a:p>
          </p:txBody>
        </p:sp>
      </p:grpSp>
      <p:sp>
        <p:nvSpPr>
          <p:cNvPr id="83" name="TextBox 82">
            <a:extLst>
              <a:ext uri="{FF2B5EF4-FFF2-40B4-BE49-F238E27FC236}">
                <a16:creationId xmlns:a16="http://schemas.microsoft.com/office/drawing/2014/main" id="{5D0D4806-3577-431A-A579-D5ACCAEC8DDD}"/>
              </a:ext>
            </a:extLst>
          </p:cNvPr>
          <p:cNvSpPr txBox="1"/>
          <p:nvPr/>
        </p:nvSpPr>
        <p:spPr>
          <a:xfrm>
            <a:off x="562032" y="3058314"/>
            <a:ext cx="954736" cy="338554"/>
          </a:xfrm>
          <a:prstGeom prst="rect">
            <a:avLst/>
          </a:prstGeom>
          <a:noFill/>
        </p:spPr>
        <p:txBody>
          <a:bodyPr wrap="square" rtlCol="0">
            <a:spAutoFit/>
          </a:bodyPr>
          <a:lstStyle/>
          <a:p>
            <a:pPr algn="ctr"/>
            <a:r>
              <a:rPr lang="en-US" sz="1600" dirty="0" smtClean="0">
                <a:solidFill>
                  <a:schemeClr val="bg1"/>
                </a:solidFill>
              </a:rPr>
              <a:t>99.47%</a:t>
            </a:r>
            <a:endParaRPr lang="en-US" sz="1600" dirty="0">
              <a:solidFill>
                <a:schemeClr val="bg1"/>
              </a:solidFill>
            </a:endParaRPr>
          </a:p>
        </p:txBody>
      </p:sp>
    </p:spTree>
    <p:extLst>
      <p:ext uri="{BB962C8B-B14F-4D97-AF65-F5344CB8AC3E}">
        <p14:creationId xmlns:p14="http://schemas.microsoft.com/office/powerpoint/2010/main" val="15239651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0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50000">
                                          <p:cBhvr additive="base">
                                            <p:cTn id="7" dur="2000" fill="hold"/>
                                            <p:tgtEl>
                                              <p:spTgt spid="71"/>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2000" fill="hold"/>
                                            <p:tgtEl>
                                              <p:spTgt spid="71"/>
                                            </p:tgtEl>
                                            <p:attrNameLst>
                                              <p:attrName>ppt_x</p:attrName>
                                            </p:attrNameLst>
                                          </p:cBhvr>
                                          <p:tavLst>
                                            <p:tav tm="0">
                                              <p:val>
                                                <p:strVal val="0-#ppt_w/2"/>
                                              </p:val>
                                            </p:tav>
                                            <p:tav tm="100000">
                                              <p:val>
                                                <p:strVal val="#ppt_x"/>
                                              </p:val>
                                            </p:tav>
                                          </p:tavLst>
                                        </p:anim>
                                        <p:anim calcmode="lin" valueType="num">
                                          <p:cBhvr additive="base">
                                            <p:cTn id="8" dur="2000" fill="hold"/>
                                            <p:tgtEl>
                                              <p:spTgt spid="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7" name="Google Shape;629;p18"/>
          <p:cNvSpPr txBox="1"/>
          <p:nvPr/>
        </p:nvSpPr>
        <p:spPr>
          <a:xfrm>
            <a:off x="5979560" y="828372"/>
            <a:ext cx="3071973" cy="4263702"/>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4647 </a:t>
            </a:r>
            <a:r>
              <a:rPr lang="en-US" dirty="0">
                <a:solidFill>
                  <a:schemeClr val="lt1"/>
                </a:solidFill>
                <a:latin typeface="PT Sans"/>
                <a:ea typeface="PT Sans"/>
                <a:cs typeface="PT Sans"/>
                <a:sym typeface="PT Sans"/>
              </a:rPr>
              <a:t>were fake articles and the model also predicted it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0 </a:t>
            </a:r>
            <a:r>
              <a:rPr lang="en-US" dirty="0">
                <a:solidFill>
                  <a:schemeClr val="lt1"/>
                </a:solidFill>
                <a:latin typeface="PT Sans"/>
                <a:ea typeface="PT Sans"/>
                <a:cs typeface="PT Sans"/>
                <a:sym typeface="PT Sans"/>
              </a:rPr>
              <a:t>- 2</a:t>
            </a:r>
            <a:r>
              <a:rPr lang="en-US" dirty="0" smtClean="0">
                <a:solidFill>
                  <a:schemeClr val="lt1"/>
                </a:solidFill>
                <a:latin typeface="PT Sans"/>
                <a:ea typeface="PT Sans"/>
                <a:cs typeface="PT Sans"/>
                <a:sym typeface="PT Sans"/>
              </a:rPr>
              <a:t>3 articles </a:t>
            </a:r>
            <a:r>
              <a:rPr lang="en-US" dirty="0">
                <a:solidFill>
                  <a:schemeClr val="lt1"/>
                </a:solidFill>
                <a:latin typeface="PT Sans"/>
                <a:ea typeface="PT Sans"/>
                <a:cs typeface="PT Sans"/>
                <a:sym typeface="PT Sans"/>
              </a:rPr>
              <a:t>were fake however model </a:t>
            </a:r>
            <a:r>
              <a:rPr lang="en-US" dirty="0" smtClean="0">
                <a:solidFill>
                  <a:schemeClr val="lt1"/>
                </a:solidFill>
                <a:latin typeface="PT Sans"/>
                <a:ea typeface="PT Sans"/>
                <a:cs typeface="PT Sans"/>
                <a:sym typeface="PT Sans"/>
              </a:rPr>
              <a:t>predicted </a:t>
            </a:r>
            <a:r>
              <a:rPr lang="en-US" dirty="0">
                <a:solidFill>
                  <a:schemeClr val="lt1"/>
                </a:solidFill>
                <a:latin typeface="PT Sans"/>
                <a:ea typeface="PT Sans"/>
                <a:cs typeface="PT Sans"/>
                <a:sym typeface="PT Sans"/>
              </a:rPr>
              <a:t>as </a:t>
            </a:r>
            <a:r>
              <a:rPr lang="en-US" dirty="0" smtClean="0">
                <a:solidFill>
                  <a:schemeClr val="lt1"/>
                </a:solidFill>
                <a:latin typeface="PT Sans"/>
                <a:ea typeface="PT Sans"/>
                <a:cs typeface="PT Sans"/>
                <a:sym typeface="PT Sans"/>
              </a:rPr>
              <a:t>Real</a:t>
            </a:r>
          </a:p>
          <a:p>
            <a:pPr marL="285750" lvl="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25 articles </a:t>
            </a:r>
            <a:r>
              <a:rPr lang="en-US" dirty="0">
                <a:solidFill>
                  <a:schemeClr val="lt1"/>
                </a:solidFill>
                <a:latin typeface="PT Sans"/>
                <a:ea typeface="PT Sans"/>
                <a:cs typeface="PT Sans"/>
                <a:sym typeface="PT Sans"/>
              </a:rPr>
              <a:t>were real however predicted as </a:t>
            </a:r>
            <a:r>
              <a:rPr lang="en-US" dirty="0" smtClean="0">
                <a:solidFill>
                  <a:schemeClr val="lt1"/>
                </a:solidFill>
                <a:latin typeface="PT Sans"/>
                <a:ea typeface="PT Sans"/>
                <a:cs typeface="PT Sans"/>
                <a:sym typeface="PT Sans"/>
              </a:rPr>
              <a:t>fake</a:t>
            </a:r>
          </a:p>
          <a:p>
            <a:pPr lvl="0"/>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1 </a:t>
            </a:r>
            <a:r>
              <a:rPr lang="en-US" dirty="0">
                <a:solidFill>
                  <a:schemeClr val="lt1"/>
                </a:solidFill>
                <a:latin typeface="PT Sans"/>
                <a:ea typeface="PT Sans"/>
                <a:cs typeface="PT Sans"/>
                <a:sym typeface="PT Sans"/>
              </a:rPr>
              <a:t>- </a:t>
            </a:r>
            <a:r>
              <a:rPr lang="en-US" dirty="0" smtClean="0">
                <a:solidFill>
                  <a:schemeClr val="lt1"/>
                </a:solidFill>
                <a:latin typeface="PT Sans"/>
                <a:ea typeface="PT Sans"/>
                <a:cs typeface="PT Sans"/>
                <a:sym typeface="PT Sans"/>
              </a:rPr>
              <a:t>4285 </a:t>
            </a:r>
            <a:r>
              <a:rPr lang="en-US" dirty="0">
                <a:solidFill>
                  <a:schemeClr val="lt1"/>
                </a:solidFill>
                <a:latin typeface="PT Sans"/>
                <a:ea typeface="PT Sans"/>
                <a:cs typeface="PT Sans"/>
                <a:sym typeface="PT Sans"/>
              </a:rPr>
              <a:t>articles were real and predicted as real</a:t>
            </a:r>
            <a:endParaRPr sz="1200" dirty="0"/>
          </a:p>
        </p:txBody>
      </p:sp>
      <p:sp>
        <p:nvSpPr>
          <p:cNvPr id="9" name="Google Shape;313;p5"/>
          <p:cNvSpPr txBox="1">
            <a:spLocks noGrp="1"/>
          </p:cNvSpPr>
          <p:nvPr>
            <p:ph type="title" idx="4294967295"/>
          </p:nvPr>
        </p:nvSpPr>
        <p:spPr>
          <a:xfrm>
            <a:off x="50997" y="130196"/>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2400" dirty="0" smtClean="0">
                <a:solidFill>
                  <a:schemeClr val="lt2"/>
                </a:solidFill>
                <a:latin typeface="Century Gothic" panose="020B0502020202020204" pitchFamily="34" charset="0"/>
                <a:sym typeface="Century Gothic"/>
              </a:rPr>
              <a:t>CONFUSION MATRIX FOR </a:t>
            </a:r>
            <a:r>
              <a:rPr lang="en-US" sz="2400" dirty="0" smtClean="0">
                <a:solidFill>
                  <a:schemeClr val="accent2"/>
                </a:solidFill>
                <a:latin typeface="Century Gothic" panose="020B0502020202020204" pitchFamily="34" charset="0"/>
              </a:rPr>
              <a:t>DECISION TREE</a:t>
            </a:r>
            <a:endParaRPr sz="2400" dirty="0">
              <a:solidFill>
                <a:schemeClr val="lt2"/>
              </a:solidFill>
              <a:latin typeface="Century Gothic" panose="020B0502020202020204" pitchFamily="34" charset="0"/>
              <a:sym typeface="Century Gothic"/>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0997" y="758618"/>
            <a:ext cx="5640886" cy="4354059"/>
          </a:xfrm>
          <a:prstGeom prst="rect">
            <a:avLst/>
          </a:prstGeom>
        </p:spPr>
      </p:pic>
    </p:spTree>
    <p:extLst>
      <p:ext uri="{BB962C8B-B14F-4D97-AF65-F5344CB8AC3E}">
        <p14:creationId xmlns:p14="http://schemas.microsoft.com/office/powerpoint/2010/main" val="12218098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30822" y="491235"/>
            <a:ext cx="7335745" cy="4621443"/>
          </a:xfrm>
          <a:prstGeom prst="rect">
            <a:avLst/>
          </a:prstGeom>
        </p:spPr>
      </p:pic>
      <p:sp>
        <p:nvSpPr>
          <p:cNvPr id="4" name="Google Shape;313;p5"/>
          <p:cNvSpPr txBox="1">
            <a:spLocks noGrp="1"/>
          </p:cNvSpPr>
          <p:nvPr>
            <p:ph type="title" idx="4294967295"/>
          </p:nvPr>
        </p:nvSpPr>
        <p:spPr>
          <a:xfrm>
            <a:off x="585625" y="92467"/>
            <a:ext cx="7089168" cy="236306"/>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1600" dirty="0" smtClean="0">
                <a:latin typeface="Century Gothic" panose="020B0502020202020204" pitchFamily="34" charset="0"/>
              </a:rPr>
              <a:t>COMBINED CONFUSION </a:t>
            </a:r>
            <a:r>
              <a:rPr lang="en-US" sz="1600" dirty="0" smtClean="0">
                <a:solidFill>
                  <a:schemeClr val="accent2"/>
                </a:solidFill>
                <a:latin typeface="Century Gothic" panose="020B0502020202020204" pitchFamily="34" charset="0"/>
              </a:rPr>
              <a:t>MATRIX</a:t>
            </a:r>
            <a:endParaRPr sz="1600" dirty="0">
              <a:solidFill>
                <a:schemeClr val="lt2"/>
              </a:solidFill>
              <a:latin typeface="Century Gothic" panose="020B0502020202020204" pitchFamily="34" charset="0"/>
              <a:sym typeface="Century Gothic"/>
            </a:endParaRPr>
          </a:p>
        </p:txBody>
      </p:sp>
      <p:sp>
        <p:nvSpPr>
          <p:cNvPr id="5" name="Google Shape;629;p18"/>
          <p:cNvSpPr txBox="1"/>
          <p:nvPr/>
        </p:nvSpPr>
        <p:spPr>
          <a:xfrm>
            <a:off x="7366567" y="1089062"/>
            <a:ext cx="1736335" cy="3982464"/>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endParaRPr lang="en-US" dirty="0" smtClean="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dirty="0">
                <a:solidFill>
                  <a:schemeClr val="lt1"/>
                </a:solidFill>
                <a:latin typeface="PT Sans"/>
                <a:ea typeface="PT Sans"/>
                <a:cs typeface="PT Sans"/>
                <a:sym typeface="PT Sans"/>
              </a:rPr>
              <a:t>This </a:t>
            </a:r>
            <a:r>
              <a:rPr lang="en-US" dirty="0" smtClean="0">
                <a:solidFill>
                  <a:schemeClr val="lt1"/>
                </a:solidFill>
                <a:latin typeface="PT Sans"/>
                <a:ea typeface="PT Sans"/>
                <a:cs typeface="PT Sans"/>
                <a:sym typeface="PT Sans"/>
              </a:rPr>
              <a:t>is the combined confusion matrix to differentiate available and predicted news by all the models</a:t>
            </a:r>
          </a:p>
          <a:p>
            <a:endParaRPr lang="en-US" dirty="0">
              <a:solidFill>
                <a:schemeClr val="lt1"/>
              </a:solidFill>
              <a:latin typeface="PT Sans"/>
              <a:ea typeface="PT Sans"/>
              <a:cs typeface="PT Sans"/>
              <a:sym typeface="PT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3834" y="624948"/>
            <a:ext cx="6799029" cy="4476169"/>
          </a:xfrm>
          <a:prstGeom prst="rect">
            <a:avLst/>
          </a:prstGeom>
        </p:spPr>
      </p:pic>
      <p:sp>
        <p:nvSpPr>
          <p:cNvPr id="4" name="Google Shape;313;p5"/>
          <p:cNvSpPr txBox="1">
            <a:spLocks noGrp="1"/>
          </p:cNvSpPr>
          <p:nvPr>
            <p:ph type="title" idx="4294967295"/>
          </p:nvPr>
        </p:nvSpPr>
        <p:spPr>
          <a:xfrm>
            <a:off x="297576" y="92467"/>
            <a:ext cx="7253929" cy="36987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2400" dirty="0" smtClean="0">
                <a:latin typeface="Century Gothic" panose="020B0502020202020204" pitchFamily="34" charset="0"/>
              </a:rPr>
              <a:t>ACCU</a:t>
            </a:r>
            <a:r>
              <a:rPr lang="en-US" sz="2400" dirty="0" smtClean="0">
                <a:solidFill>
                  <a:schemeClr val="accent2"/>
                </a:solidFill>
                <a:latin typeface="Century Gothic" panose="020B0502020202020204" pitchFamily="34" charset="0"/>
              </a:rPr>
              <a:t>RACY</a:t>
            </a:r>
            <a:endParaRPr sz="2400" dirty="0">
              <a:solidFill>
                <a:schemeClr val="lt2"/>
              </a:solidFill>
              <a:latin typeface="Century Gothic" panose="020B0502020202020204" pitchFamily="34" charset="0"/>
              <a:sym typeface="Century Gothic"/>
            </a:endParaRPr>
          </a:p>
        </p:txBody>
      </p:sp>
      <p:sp>
        <p:nvSpPr>
          <p:cNvPr id="5" name="Google Shape;629;p18"/>
          <p:cNvSpPr txBox="1"/>
          <p:nvPr/>
        </p:nvSpPr>
        <p:spPr>
          <a:xfrm>
            <a:off x="6904233" y="1099334"/>
            <a:ext cx="2198670" cy="3972191"/>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endParaRPr lang="en-US" dirty="0" smtClean="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dirty="0">
                <a:solidFill>
                  <a:schemeClr val="lt1"/>
                </a:solidFill>
                <a:latin typeface="PT Sans"/>
                <a:ea typeface="PT Sans"/>
                <a:cs typeface="PT Sans"/>
                <a:sym typeface="PT Sans"/>
              </a:rPr>
              <a:t>This bar plot shows accuracy of all models in one </a:t>
            </a:r>
            <a:r>
              <a:rPr lang="en-US" dirty="0" smtClean="0">
                <a:solidFill>
                  <a:schemeClr val="lt1"/>
                </a:solidFill>
                <a:latin typeface="PT Sans"/>
                <a:ea typeface="PT Sans"/>
                <a:cs typeface="PT Sans"/>
                <a:sym typeface="PT Sans"/>
              </a:rPr>
              <a:t>frame</a:t>
            </a:r>
          </a:p>
          <a:p>
            <a:pPr marL="28575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As we can see in the graph Random Forest classifier gives the highest accuracy</a:t>
            </a:r>
          </a:p>
          <a:p>
            <a:pPr marL="285750" lvl="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endParaRPr lang="en-US"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dirty="0" smtClean="0">
                <a:solidFill>
                  <a:schemeClr val="lt1"/>
                </a:solidFill>
                <a:latin typeface="PT Sans"/>
                <a:ea typeface="PT Sans"/>
                <a:cs typeface="PT Sans"/>
                <a:sym typeface="PT Sans"/>
              </a:rPr>
              <a:t>Hence, Random forest will be our finalized model to move further with our manual testing</a:t>
            </a:r>
          </a:p>
          <a:p>
            <a:pPr lvl="0"/>
            <a:endParaRPr lang="en-US" dirty="0">
              <a:solidFill>
                <a:schemeClr val="lt1"/>
              </a:solidFill>
              <a:latin typeface="PT Sans"/>
              <a:ea typeface="PT Sans"/>
              <a:cs typeface="PT Sans"/>
              <a:sym typeface="PT Sans"/>
            </a:endParaRPr>
          </a:p>
        </p:txBody>
      </p:sp>
    </p:spTree>
    <p:extLst>
      <p:ext uri="{BB962C8B-B14F-4D97-AF65-F5344CB8AC3E}">
        <p14:creationId xmlns:p14="http://schemas.microsoft.com/office/powerpoint/2010/main" val="343761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2000" dirty="0" smtClean="0"/>
              <a:t>Manual Testing</a:t>
            </a:r>
            <a:endParaRPr sz="2000" dirty="0"/>
          </a:p>
        </p:txBody>
      </p:sp>
      <p:sp>
        <p:nvSpPr>
          <p:cNvPr id="380" name="Google Shape;380;p8"/>
          <p:cNvSpPr txBox="1">
            <a:spLocks noGrp="1"/>
          </p:cNvSpPr>
          <p:nvPr>
            <p:ph type="title"/>
          </p:nvPr>
        </p:nvSpPr>
        <p:spPr>
          <a:xfrm>
            <a:off x="2065263" y="1646749"/>
            <a:ext cx="5123339" cy="62384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3200" dirty="0" smtClean="0"/>
              <a:t>MODEL </a:t>
            </a:r>
            <a:r>
              <a:rPr lang="en-US" sz="3200" dirty="0" smtClean="0">
                <a:solidFill>
                  <a:schemeClr val="accent2"/>
                </a:solidFill>
              </a:rPr>
              <a:t>EVALUATION</a:t>
            </a:r>
            <a:endParaRPr sz="3200" dirty="0">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4713093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21"/>
          <p:cNvSpPr txBox="1">
            <a:spLocks noGrp="1"/>
          </p:cNvSpPr>
          <p:nvPr>
            <p:ph type="title"/>
          </p:nvPr>
        </p:nvSpPr>
        <p:spPr>
          <a:xfrm>
            <a:off x="484584" y="339538"/>
            <a:ext cx="7053600" cy="105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1600"/>
              <a:buFont typeface="Century Gothic"/>
              <a:buNone/>
            </a:pPr>
            <a:r>
              <a:rPr lang="en-US" dirty="0"/>
              <a:t/>
            </a:r>
            <a:br>
              <a:rPr lang="en-US" dirty="0"/>
            </a:br>
            <a:endParaRPr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50997" y="1599180"/>
            <a:ext cx="8941781" cy="741288"/>
          </a:xfrm>
          <a:prstGeom prst="rect">
            <a:avLst/>
          </a:prstGeom>
        </p:spPr>
      </p:pic>
      <p:sp>
        <p:nvSpPr>
          <p:cNvPr id="4" name="Google Shape;313;p5"/>
          <p:cNvSpPr txBox="1">
            <a:spLocks/>
          </p:cNvSpPr>
          <p:nvPr/>
        </p:nvSpPr>
        <p:spPr>
          <a:xfrm>
            <a:off x="50997" y="130196"/>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150"/>
              <a:buFont typeface="Century Gothic"/>
              <a:buNone/>
              <a:defRPr sz="315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algn="ctr">
              <a:buSzPts val="3200"/>
            </a:pPr>
            <a:r>
              <a:rPr lang="en-US" sz="2400" dirty="0" smtClean="0">
                <a:latin typeface="Century Gothic" panose="020B0502020202020204" pitchFamily="34" charset="0"/>
              </a:rPr>
              <a:t>MANUAL </a:t>
            </a:r>
            <a:r>
              <a:rPr lang="en-US" sz="2400" dirty="0" smtClean="0">
                <a:solidFill>
                  <a:schemeClr val="accent2"/>
                </a:solidFill>
                <a:latin typeface="Century Gothic" panose="020B0502020202020204" pitchFamily="34" charset="0"/>
              </a:rPr>
              <a:t>TESTING</a:t>
            </a:r>
            <a:endParaRPr lang="en-US" sz="2400" dirty="0">
              <a:latin typeface="Century Gothic" panose="020B0502020202020204" pitchFamily="34" charset="0"/>
            </a:endParaRPr>
          </a:p>
        </p:txBody>
      </p:sp>
      <p:sp>
        <p:nvSpPr>
          <p:cNvPr id="5" name="Google Shape;629;p18"/>
          <p:cNvSpPr txBox="1"/>
          <p:nvPr/>
        </p:nvSpPr>
        <p:spPr>
          <a:xfrm>
            <a:off x="50997" y="2650733"/>
            <a:ext cx="9021084" cy="2404152"/>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endParaRPr lang="en-US" sz="1200" dirty="0" smtClean="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sz="1200" dirty="0" smtClean="0">
                <a:solidFill>
                  <a:schemeClr val="lt1"/>
                </a:solidFill>
                <a:latin typeface="PT Sans"/>
                <a:ea typeface="PT Sans"/>
                <a:cs typeface="PT Sans"/>
                <a:sym typeface="PT Sans"/>
              </a:rPr>
              <a:t>Above is the snippet to check or test the news if it is predicting it correctly.</a:t>
            </a:r>
            <a:endParaRPr lang="en-US" sz="1200" dirty="0">
              <a:solidFill>
                <a:schemeClr val="lt1"/>
              </a:solidFill>
              <a:latin typeface="PT Sans"/>
              <a:ea typeface="PT Sans"/>
              <a:cs typeface="PT Sans"/>
              <a:sym typeface="PT Sans"/>
            </a:endParaRPr>
          </a:p>
          <a:p>
            <a:pPr marL="285750" indent="-285750">
              <a:buFont typeface="Wingdings" panose="05000000000000000000" pitchFamily="2" charset="2"/>
              <a:buChar char="q"/>
            </a:pPr>
            <a:endParaRPr lang="en-US" sz="1200"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sz="1200" dirty="0" smtClean="0">
                <a:solidFill>
                  <a:schemeClr val="lt1"/>
                </a:solidFill>
                <a:latin typeface="PT Sans"/>
                <a:ea typeface="PT Sans"/>
                <a:cs typeface="PT Sans"/>
                <a:sym typeface="PT Sans"/>
              </a:rPr>
              <a:t>This will also helps us to understand if our model has been trained properly</a:t>
            </a:r>
          </a:p>
          <a:p>
            <a:pPr lvl="0"/>
            <a:endParaRPr lang="en-US" sz="1200" dirty="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sz="1200" dirty="0" smtClean="0">
                <a:solidFill>
                  <a:schemeClr val="lt1"/>
                </a:solidFill>
                <a:latin typeface="PT Sans"/>
                <a:ea typeface="PT Sans"/>
                <a:cs typeface="PT Sans"/>
                <a:sym typeface="PT Sans"/>
              </a:rPr>
              <a:t>Manual </a:t>
            </a:r>
            <a:r>
              <a:rPr lang="en-US" sz="1200" dirty="0">
                <a:solidFill>
                  <a:schemeClr val="lt1"/>
                </a:solidFill>
                <a:latin typeface="PT Sans"/>
                <a:ea typeface="PT Sans"/>
                <a:cs typeface="PT Sans"/>
                <a:sym typeface="PT Sans"/>
              </a:rPr>
              <a:t>testing can help assess the model's confidence levels, particularly in cases where the model may be uncertain about a news article's classification</a:t>
            </a:r>
            <a:r>
              <a:rPr lang="en-US" sz="1200" dirty="0" smtClean="0">
                <a:solidFill>
                  <a:schemeClr val="lt1"/>
                </a:solidFill>
                <a:latin typeface="PT Sans"/>
                <a:ea typeface="PT Sans"/>
                <a:cs typeface="PT Sans"/>
                <a:sym typeface="PT Sans"/>
              </a:rPr>
              <a:t>.</a:t>
            </a:r>
          </a:p>
          <a:p>
            <a:pPr lvl="0"/>
            <a:endParaRPr lang="en-US" sz="1200" dirty="0" smtClean="0">
              <a:solidFill>
                <a:schemeClr val="lt1"/>
              </a:solidFill>
              <a:latin typeface="PT Sans"/>
              <a:ea typeface="PT Sans"/>
              <a:cs typeface="PT Sans"/>
              <a:sym typeface="PT Sans"/>
            </a:endParaRPr>
          </a:p>
          <a:p>
            <a:pPr marL="285750" lvl="0" indent="-285750">
              <a:buFont typeface="Wingdings" panose="05000000000000000000" pitchFamily="2" charset="2"/>
              <a:buChar char="q"/>
            </a:pPr>
            <a:r>
              <a:rPr lang="en-US" sz="1200" dirty="0" smtClean="0">
                <a:solidFill>
                  <a:schemeClr val="lt1"/>
                </a:solidFill>
                <a:latin typeface="PT Sans"/>
                <a:ea typeface="PT Sans"/>
                <a:cs typeface="PT Sans"/>
                <a:sym typeface="PT Sans"/>
              </a:rPr>
              <a:t>Manual </a:t>
            </a:r>
            <a:r>
              <a:rPr lang="en-US" sz="1200" dirty="0">
                <a:solidFill>
                  <a:schemeClr val="lt1"/>
                </a:solidFill>
                <a:latin typeface="PT Sans"/>
                <a:ea typeface="PT Sans"/>
                <a:cs typeface="PT Sans"/>
                <a:sym typeface="PT Sans"/>
              </a:rPr>
              <a:t>testing is an ongoing process, and its findings contribute to a feedback loop for iterative model improvement over time.</a:t>
            </a:r>
          </a:p>
        </p:txBody>
      </p:sp>
    </p:spTree>
    <p:extLst>
      <p:ext uri="{BB962C8B-B14F-4D97-AF65-F5344CB8AC3E}">
        <p14:creationId xmlns:p14="http://schemas.microsoft.com/office/powerpoint/2010/main" val="13004145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
          <p:cNvSpPr txBox="1">
            <a:spLocks noGrp="1"/>
          </p:cNvSpPr>
          <p:nvPr>
            <p:ph type="title"/>
          </p:nvPr>
        </p:nvSpPr>
        <p:spPr>
          <a:xfrm>
            <a:off x="2394651" y="1098785"/>
            <a:ext cx="4401600" cy="572700"/>
          </a:xfrm>
          <a:prstGeom prst="rect">
            <a:avLst/>
          </a:prstGeom>
          <a:noFill/>
          <a:ln>
            <a:noFill/>
          </a:ln>
          <a:effectLst>
            <a:outerShdw blurRad="157163"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lt2"/>
              </a:buClr>
              <a:buSzPts val="3200"/>
              <a:buFont typeface="Century Gothic"/>
              <a:buNone/>
            </a:pPr>
            <a:r>
              <a:rPr lang="en-US"/>
              <a:t> </a:t>
            </a:r>
            <a:r>
              <a:rPr lang="en-US">
                <a:solidFill>
                  <a:schemeClr val="accent2"/>
                </a:solidFill>
              </a:rPr>
              <a:t>PROJECT STATEMENT</a:t>
            </a:r>
            <a:endParaRPr>
              <a:solidFill>
                <a:schemeClr val="accent2"/>
              </a:solidFill>
            </a:endParaRPr>
          </a:p>
        </p:txBody>
      </p:sp>
      <p:sp>
        <p:nvSpPr>
          <p:cNvPr id="261" name="Google Shape;261;p4"/>
          <p:cNvSpPr txBox="1">
            <a:spLocks noGrp="1"/>
          </p:cNvSpPr>
          <p:nvPr>
            <p:ph type="subTitle" idx="1"/>
          </p:nvPr>
        </p:nvSpPr>
        <p:spPr>
          <a:xfrm>
            <a:off x="1754984" y="1690464"/>
            <a:ext cx="5742956" cy="230687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1400"/>
              <a:t>This dataset consists of about 44898 articles consisting of fake as well as real news. </a:t>
            </a:r>
            <a:endParaRPr/>
          </a:p>
          <a:p>
            <a:pPr marL="0" lvl="0" indent="0" algn="l" rtl="0">
              <a:lnSpc>
                <a:spcPct val="100000"/>
              </a:lnSpc>
              <a:spcBef>
                <a:spcPts val="0"/>
              </a:spcBef>
              <a:spcAft>
                <a:spcPts val="0"/>
              </a:spcAft>
              <a:buSzPts val="1400"/>
              <a:buNone/>
            </a:pPr>
            <a:r>
              <a:rPr lang="en-US" sz="1400"/>
              <a:t>Our aim is train our model so that it can correctly predict whether a given piece of news is real or fake. The fake and real news data is given in two separate datasets with true dataset contains 21417 rows and fake contains 23481 articles each.</a:t>
            </a:r>
            <a:endParaRPr/>
          </a:p>
          <a:p>
            <a:pPr marL="0" lvl="0" indent="0" algn="l" rtl="0">
              <a:lnSpc>
                <a:spcPct val="100000"/>
              </a:lnSpc>
              <a:spcBef>
                <a:spcPts val="0"/>
              </a:spcBef>
              <a:spcAft>
                <a:spcPts val="0"/>
              </a:spcAft>
              <a:buSzPts val="1400"/>
              <a:buNone/>
            </a:pPr>
            <a:r>
              <a:rPr lang="en-US" sz="1400"/>
              <a:t>Also it consists of 4 columns namely title, subject ,date ,text. </a:t>
            </a:r>
            <a:endParaRPr/>
          </a:p>
          <a:p>
            <a:pPr marL="0" lvl="0" indent="0" algn="l" rtl="0">
              <a:lnSpc>
                <a:spcPct val="100000"/>
              </a:lnSpc>
              <a:spcBef>
                <a:spcPts val="0"/>
              </a:spcBef>
              <a:spcAft>
                <a:spcPts val="0"/>
              </a:spcAft>
              <a:buSzPts val="1400"/>
              <a:buNone/>
            </a:pPr>
            <a:endParaRPr sz="1400"/>
          </a:p>
        </p:txBody>
      </p:sp>
      <p:sp>
        <p:nvSpPr>
          <p:cNvPr id="262" name="Google Shape;262;p4"/>
          <p:cNvSpPr/>
          <p:nvPr/>
        </p:nvSpPr>
        <p:spPr>
          <a:xfrm>
            <a:off x="23485" y="41991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
          <p:cNvSpPr/>
          <p:nvPr/>
        </p:nvSpPr>
        <p:spPr>
          <a:xfrm>
            <a:off x="326585" y="39198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4" name="Google Shape;264;p4"/>
          <p:cNvGrpSpPr/>
          <p:nvPr/>
        </p:nvGrpSpPr>
        <p:grpSpPr>
          <a:xfrm rot="10800000">
            <a:off x="7194038" y="4202350"/>
            <a:ext cx="883262" cy="242091"/>
            <a:chOff x="2300350" y="2601250"/>
            <a:chExt cx="2275275" cy="623625"/>
          </a:xfrm>
        </p:grpSpPr>
        <p:sp>
          <p:nvSpPr>
            <p:cNvPr id="265" name="Google Shape;265;p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 name="Google Shape;271;p4"/>
          <p:cNvGrpSpPr/>
          <p:nvPr/>
        </p:nvGrpSpPr>
        <p:grpSpPr>
          <a:xfrm rot="5400000">
            <a:off x="2345200" y="704475"/>
            <a:ext cx="98902" cy="553090"/>
            <a:chOff x="4898850" y="4820550"/>
            <a:chExt cx="98902" cy="553090"/>
          </a:xfrm>
        </p:grpSpPr>
        <p:sp>
          <p:nvSpPr>
            <p:cNvPr id="272" name="Google Shape;272;p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 name="Google Shape;277;p4"/>
          <p:cNvGrpSpPr/>
          <p:nvPr/>
        </p:nvGrpSpPr>
        <p:grpSpPr>
          <a:xfrm>
            <a:off x="2109964" y="4189744"/>
            <a:ext cx="883262" cy="242091"/>
            <a:chOff x="2300350" y="2601250"/>
            <a:chExt cx="2275275" cy="623625"/>
          </a:xfrm>
        </p:grpSpPr>
        <p:sp>
          <p:nvSpPr>
            <p:cNvPr id="278" name="Google Shape;278;p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4" name="Google Shape;284;p4"/>
          <p:cNvGrpSpPr/>
          <p:nvPr/>
        </p:nvGrpSpPr>
        <p:grpSpPr>
          <a:xfrm>
            <a:off x="4680000" y="4297866"/>
            <a:ext cx="1105976" cy="133969"/>
            <a:chOff x="8183182" y="663852"/>
            <a:chExt cx="1475028" cy="178673"/>
          </a:xfrm>
        </p:grpSpPr>
        <p:grpSp>
          <p:nvGrpSpPr>
            <p:cNvPr id="285" name="Google Shape;285;p4"/>
            <p:cNvGrpSpPr/>
            <p:nvPr/>
          </p:nvGrpSpPr>
          <p:grpSpPr>
            <a:xfrm>
              <a:off x="8183182" y="774425"/>
              <a:ext cx="1178025" cy="68100"/>
              <a:chOff x="2024450" y="204150"/>
              <a:chExt cx="1178025" cy="68100"/>
            </a:xfrm>
          </p:grpSpPr>
          <p:sp>
            <p:nvSpPr>
              <p:cNvPr id="286" name="Google Shape;28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 name="Google Shape;296;p4"/>
            <p:cNvGrpSpPr/>
            <p:nvPr/>
          </p:nvGrpSpPr>
          <p:grpSpPr>
            <a:xfrm>
              <a:off x="8480185" y="663852"/>
              <a:ext cx="1178025" cy="68100"/>
              <a:chOff x="2024450" y="204150"/>
              <a:chExt cx="1178025" cy="68100"/>
            </a:xfrm>
          </p:grpSpPr>
          <p:sp>
            <p:nvSpPr>
              <p:cNvPr id="297" name="Google Shape;297;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2000" dirty="0" smtClean="0"/>
              <a:t>News Prediction</a:t>
            </a:r>
            <a:endParaRPr sz="2000" dirty="0"/>
          </a:p>
        </p:txBody>
      </p:sp>
      <p:sp>
        <p:nvSpPr>
          <p:cNvPr id="380" name="Google Shape;380;p8"/>
          <p:cNvSpPr txBox="1">
            <a:spLocks noGrp="1"/>
          </p:cNvSpPr>
          <p:nvPr>
            <p:ph type="title"/>
          </p:nvPr>
        </p:nvSpPr>
        <p:spPr>
          <a:xfrm>
            <a:off x="2065263" y="1646749"/>
            <a:ext cx="5123339" cy="62384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3200" dirty="0" smtClean="0"/>
              <a:t>MODEL </a:t>
            </a:r>
            <a:r>
              <a:rPr lang="en-US" sz="3200" dirty="0" smtClean="0">
                <a:solidFill>
                  <a:schemeClr val="accent2"/>
                </a:solidFill>
              </a:rPr>
              <a:t>DEPLOYMENT</a:t>
            </a:r>
            <a:endParaRPr sz="3200" dirty="0">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6541906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4" name="Google Shape;313;p5"/>
          <p:cNvSpPr txBox="1">
            <a:spLocks noGrp="1"/>
          </p:cNvSpPr>
          <p:nvPr>
            <p:ph type="title" idx="4294967295"/>
          </p:nvPr>
        </p:nvSpPr>
        <p:spPr>
          <a:xfrm>
            <a:off x="585625" y="92466"/>
            <a:ext cx="7202186" cy="46233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2000" dirty="0" smtClean="0">
                <a:latin typeface="Century Gothic" panose="020B0502020202020204" pitchFamily="34" charset="0"/>
              </a:rPr>
              <a:t>WEB</a:t>
            </a:r>
            <a:r>
              <a:rPr lang="en-US" sz="2000" dirty="0" smtClean="0">
                <a:solidFill>
                  <a:schemeClr val="accent2"/>
                </a:solidFill>
                <a:latin typeface="Century Gothic" panose="020B0502020202020204" pitchFamily="34" charset="0"/>
              </a:rPr>
              <a:t>PAGE</a:t>
            </a:r>
            <a:endParaRPr sz="2000" dirty="0">
              <a:solidFill>
                <a:schemeClr val="lt2"/>
              </a:solidFill>
              <a:latin typeface="Century Gothic" panose="020B0502020202020204" pitchFamily="34" charset="0"/>
              <a:sym typeface="Century Gothic"/>
            </a:endParaRPr>
          </a:p>
        </p:txBody>
      </p:sp>
      <p:sp>
        <p:nvSpPr>
          <p:cNvPr id="5" name="Google Shape;629;p18"/>
          <p:cNvSpPr txBox="1"/>
          <p:nvPr/>
        </p:nvSpPr>
        <p:spPr>
          <a:xfrm>
            <a:off x="7453423" y="704134"/>
            <a:ext cx="1690577" cy="4367392"/>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endParaRPr lang="en-US" sz="1100" dirty="0" smtClean="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sz="1100" dirty="0">
                <a:solidFill>
                  <a:schemeClr val="lt1"/>
                </a:solidFill>
                <a:latin typeface="PT Sans"/>
                <a:ea typeface="PT Sans"/>
                <a:cs typeface="PT Sans"/>
                <a:sym typeface="PT Sans"/>
              </a:rPr>
              <a:t>This </a:t>
            </a:r>
            <a:r>
              <a:rPr lang="en-US" sz="1100" dirty="0" smtClean="0">
                <a:solidFill>
                  <a:schemeClr val="lt1"/>
                </a:solidFill>
                <a:latin typeface="PT Sans"/>
                <a:ea typeface="PT Sans"/>
                <a:cs typeface="PT Sans"/>
                <a:sym typeface="PT Sans"/>
              </a:rPr>
              <a:t>is </a:t>
            </a:r>
            <a:r>
              <a:rPr lang="en-US" sz="1100" dirty="0" smtClean="0">
                <a:solidFill>
                  <a:schemeClr val="lt1"/>
                </a:solidFill>
                <a:latin typeface="PT Sans"/>
                <a:ea typeface="PT Sans"/>
                <a:cs typeface="PT Sans"/>
                <a:sym typeface="PT Sans"/>
              </a:rPr>
              <a:t>how the </a:t>
            </a:r>
            <a:r>
              <a:rPr lang="en-US" sz="1100" dirty="0" smtClean="0">
                <a:solidFill>
                  <a:schemeClr val="lt1"/>
                </a:solidFill>
                <a:latin typeface="PT Sans"/>
                <a:ea typeface="PT Sans"/>
                <a:cs typeface="PT Sans"/>
                <a:sym typeface="PT Sans"/>
              </a:rPr>
              <a:t> page of our deployment webpage looks like</a:t>
            </a:r>
          </a:p>
          <a:p>
            <a:pPr marL="285750" indent="-285750">
              <a:buFont typeface="Wingdings" panose="05000000000000000000" pitchFamily="2" charset="2"/>
              <a:buChar char="q"/>
            </a:pPr>
            <a:endParaRPr lang="en-US" sz="1100" dirty="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sz="1100" dirty="0" smtClean="0">
                <a:solidFill>
                  <a:schemeClr val="lt1"/>
                </a:solidFill>
                <a:latin typeface="PT Sans"/>
                <a:ea typeface="PT Sans"/>
                <a:cs typeface="PT Sans"/>
                <a:sym typeface="PT Sans"/>
              </a:rPr>
              <a:t>Model Selection : Where we have an option to select different models to predict the news articles if it is fake or real base on different algorithm</a:t>
            </a:r>
          </a:p>
          <a:p>
            <a:pPr marL="285750" indent="-285750">
              <a:buFont typeface="Wingdings" panose="05000000000000000000" pitchFamily="2" charset="2"/>
              <a:buChar char="q"/>
            </a:pPr>
            <a:endParaRPr lang="en-US" sz="1100" dirty="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sz="1100" dirty="0" smtClean="0">
                <a:solidFill>
                  <a:schemeClr val="lt1"/>
                </a:solidFill>
                <a:latin typeface="PT Sans"/>
                <a:ea typeface="PT Sans"/>
                <a:cs typeface="PT Sans"/>
                <a:sym typeface="PT Sans"/>
              </a:rPr>
              <a:t>Article Text: To enter news articles for predictions</a:t>
            </a:r>
          </a:p>
          <a:p>
            <a:pPr marL="285750" indent="-285750">
              <a:buFont typeface="Wingdings" panose="05000000000000000000" pitchFamily="2" charset="2"/>
              <a:buChar char="q"/>
            </a:pPr>
            <a:endParaRPr lang="en-US" sz="1100" dirty="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sz="1100" dirty="0" smtClean="0">
                <a:solidFill>
                  <a:schemeClr val="lt1"/>
                </a:solidFill>
                <a:latin typeface="PT Sans"/>
                <a:ea typeface="PT Sans"/>
                <a:cs typeface="PT Sans"/>
                <a:sym typeface="PT Sans"/>
              </a:rPr>
              <a:t>Once news articles entered press Predict button to view the results</a:t>
            </a:r>
          </a:p>
          <a:p>
            <a:endParaRPr lang="en-US" sz="1100" dirty="0">
              <a:solidFill>
                <a:schemeClr val="lt1"/>
              </a:solidFill>
              <a:latin typeface="PT Sans"/>
              <a:ea typeface="PT Sans"/>
              <a:cs typeface="PT Sans"/>
              <a:sym typeface="PT Sans"/>
            </a:endParaRPr>
          </a:p>
        </p:txBody>
      </p:sp>
      <p:pic>
        <p:nvPicPr>
          <p:cNvPr id="2" name="Picture 1"/>
          <p:cNvPicPr>
            <a:picLocks noChangeAspect="1"/>
          </p:cNvPicPr>
          <p:nvPr/>
        </p:nvPicPr>
        <p:blipFill>
          <a:blip r:embed="rId3"/>
          <a:stretch>
            <a:fillRect/>
          </a:stretch>
        </p:blipFill>
        <p:spPr>
          <a:xfrm>
            <a:off x="42533" y="645216"/>
            <a:ext cx="7410890" cy="4458209"/>
          </a:xfrm>
          <a:prstGeom prst="rect">
            <a:avLst/>
          </a:prstGeom>
        </p:spPr>
      </p:pic>
    </p:spTree>
    <p:extLst>
      <p:ext uri="{BB962C8B-B14F-4D97-AF65-F5344CB8AC3E}">
        <p14:creationId xmlns:p14="http://schemas.microsoft.com/office/powerpoint/2010/main" val="4278174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4" name="Google Shape;313;p5"/>
          <p:cNvSpPr txBox="1">
            <a:spLocks noGrp="1"/>
          </p:cNvSpPr>
          <p:nvPr>
            <p:ph type="title" idx="4294967295"/>
          </p:nvPr>
        </p:nvSpPr>
        <p:spPr>
          <a:xfrm>
            <a:off x="585624" y="92466"/>
            <a:ext cx="7101715" cy="481691"/>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buClr>
                <a:schemeClr val="lt2"/>
              </a:buClr>
              <a:buSzPts val="3200"/>
              <a:buFont typeface="Century Gothic"/>
              <a:buNone/>
            </a:pPr>
            <a:r>
              <a:rPr lang="en-US" sz="1600" dirty="0" smtClean="0">
                <a:latin typeface="Century Gothic" panose="020B0502020202020204" pitchFamily="34" charset="0"/>
              </a:rPr>
              <a:t>FINAL WEBPAGE </a:t>
            </a:r>
            <a:r>
              <a:rPr lang="en-US" sz="1600" dirty="0" smtClean="0">
                <a:solidFill>
                  <a:schemeClr val="accent2"/>
                </a:solidFill>
                <a:latin typeface="Century Gothic" panose="020B0502020202020204" pitchFamily="34" charset="0"/>
              </a:rPr>
              <a:t>TO PREDICT NEWS</a:t>
            </a:r>
            <a:endParaRPr sz="1600" dirty="0">
              <a:solidFill>
                <a:schemeClr val="lt2"/>
              </a:solidFill>
              <a:latin typeface="Century Gothic" panose="020B0502020202020204" pitchFamily="34" charset="0"/>
              <a:sym typeface="Century Gothic"/>
            </a:endParaRPr>
          </a:p>
        </p:txBody>
      </p:sp>
      <p:sp>
        <p:nvSpPr>
          <p:cNvPr id="5" name="Google Shape;629;p18"/>
          <p:cNvSpPr txBox="1"/>
          <p:nvPr/>
        </p:nvSpPr>
        <p:spPr>
          <a:xfrm>
            <a:off x="7208873" y="810438"/>
            <a:ext cx="1871329" cy="4303618"/>
          </a:xfrm>
          <a:prstGeom prst="rect">
            <a:avLst/>
          </a:prstGeom>
          <a:noFill/>
          <a:ln>
            <a:noFill/>
          </a:ln>
        </p:spPr>
        <p:txBody>
          <a:bodyPr spcFirstLastPara="1" wrap="square" lIns="91425" tIns="91425" rIns="91425" bIns="91425" anchor="ctr" anchorCtr="0">
            <a:noAutofit/>
          </a:bodyPr>
          <a:lstStyle/>
          <a:p>
            <a:pPr marL="285750" lvl="0" indent="-285750">
              <a:buFont typeface="Wingdings" panose="05000000000000000000" pitchFamily="2" charset="2"/>
              <a:buChar char="q"/>
            </a:pPr>
            <a:endParaRPr lang="en-US" sz="1100" dirty="0" smtClean="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sz="1100" dirty="0" smtClean="0">
                <a:solidFill>
                  <a:schemeClr val="lt1"/>
                </a:solidFill>
                <a:latin typeface="PT Sans"/>
                <a:ea typeface="PT Sans"/>
                <a:cs typeface="PT Sans"/>
                <a:sym typeface="PT Sans"/>
              </a:rPr>
              <a:t>Once the news article is been entered it shows if the news is real or fake</a:t>
            </a:r>
          </a:p>
          <a:p>
            <a:pPr marL="285750" indent="-285750">
              <a:buFont typeface="Wingdings" panose="05000000000000000000" pitchFamily="2" charset="2"/>
              <a:buChar char="q"/>
            </a:pPr>
            <a:endParaRPr lang="en-US" sz="1100" dirty="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sz="1100" dirty="0" smtClean="0">
                <a:solidFill>
                  <a:schemeClr val="lt1"/>
                </a:solidFill>
                <a:latin typeface="PT Sans"/>
                <a:ea typeface="PT Sans"/>
                <a:cs typeface="PT Sans"/>
                <a:sym typeface="PT Sans"/>
              </a:rPr>
              <a:t>Also, this webpage has been created in such a way that it shows prediction outcome along with prediction probability</a:t>
            </a:r>
          </a:p>
          <a:p>
            <a:pPr marL="285750" indent="-285750">
              <a:buFont typeface="Wingdings" panose="05000000000000000000" pitchFamily="2" charset="2"/>
              <a:buChar char="q"/>
            </a:pPr>
            <a:endParaRPr lang="en-US" sz="1100" dirty="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sz="1100" dirty="0" smtClean="0">
                <a:solidFill>
                  <a:schemeClr val="lt1"/>
                </a:solidFill>
                <a:latin typeface="PT Sans"/>
                <a:ea typeface="PT Sans"/>
                <a:cs typeface="PT Sans"/>
                <a:sym typeface="PT Sans"/>
              </a:rPr>
              <a:t>This webpage also shows couple of graphs like world cloud and bar graph. </a:t>
            </a:r>
          </a:p>
          <a:p>
            <a:pPr marL="285750" indent="-285750">
              <a:buFont typeface="Wingdings" panose="05000000000000000000" pitchFamily="2" charset="2"/>
              <a:buChar char="q"/>
            </a:pPr>
            <a:endParaRPr lang="en-US" sz="1100" dirty="0">
              <a:solidFill>
                <a:schemeClr val="lt1"/>
              </a:solidFill>
              <a:latin typeface="PT Sans"/>
              <a:ea typeface="PT Sans"/>
              <a:cs typeface="PT Sans"/>
              <a:sym typeface="PT Sans"/>
            </a:endParaRPr>
          </a:p>
          <a:p>
            <a:pPr marL="285750" indent="-285750">
              <a:buFont typeface="Wingdings" panose="05000000000000000000" pitchFamily="2" charset="2"/>
              <a:buChar char="q"/>
            </a:pPr>
            <a:r>
              <a:rPr lang="en-US" sz="1100" dirty="0" smtClean="0">
                <a:solidFill>
                  <a:schemeClr val="lt1"/>
                </a:solidFill>
                <a:latin typeface="PT Sans"/>
                <a:ea typeface="PT Sans"/>
                <a:cs typeface="PT Sans"/>
                <a:sym typeface="PT Sans"/>
              </a:rPr>
              <a:t>Bar graph shows the percentage of probability based on different algorithms or models</a:t>
            </a:r>
            <a:endParaRPr lang="en-US" sz="1100" dirty="0" smtClean="0">
              <a:solidFill>
                <a:schemeClr val="lt1"/>
              </a:solidFill>
              <a:latin typeface="PT Sans"/>
              <a:ea typeface="PT Sans"/>
              <a:cs typeface="PT Sans"/>
              <a:sym typeface="PT Sans"/>
            </a:endParaRPr>
          </a:p>
          <a:p>
            <a:endParaRPr lang="en-US" sz="1100" dirty="0">
              <a:solidFill>
                <a:schemeClr val="lt1"/>
              </a:solidFill>
              <a:latin typeface="PT Sans"/>
              <a:ea typeface="PT Sans"/>
              <a:cs typeface="PT Sans"/>
              <a:sym typeface="PT Sans"/>
            </a:endParaRPr>
          </a:p>
        </p:txBody>
      </p:sp>
      <p:pic>
        <p:nvPicPr>
          <p:cNvPr id="2" name="Picture 1"/>
          <p:cNvPicPr>
            <a:picLocks noChangeAspect="1"/>
          </p:cNvPicPr>
          <p:nvPr/>
        </p:nvPicPr>
        <p:blipFill>
          <a:blip r:embed="rId3"/>
          <a:stretch>
            <a:fillRect/>
          </a:stretch>
        </p:blipFill>
        <p:spPr>
          <a:xfrm>
            <a:off x="30101" y="810438"/>
            <a:ext cx="7125611" cy="4303620"/>
          </a:xfrm>
          <a:prstGeom prst="rect">
            <a:avLst/>
          </a:prstGeom>
        </p:spPr>
      </p:pic>
    </p:spTree>
    <p:extLst>
      <p:ext uri="{BB962C8B-B14F-4D97-AF65-F5344CB8AC3E}">
        <p14:creationId xmlns:p14="http://schemas.microsoft.com/office/powerpoint/2010/main" val="404191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1076368" y="1210757"/>
            <a:ext cx="6610491" cy="262435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Wingdings" panose="05000000000000000000" pitchFamily="2" charset="2"/>
              <a:buChar char="q"/>
            </a:pPr>
            <a:r>
              <a:rPr lang="en-US" sz="1800" dirty="0" smtClean="0"/>
              <a:t>Getting words in to its base format</a:t>
            </a:r>
          </a:p>
          <a:p>
            <a:pPr marL="285750" lvl="0" indent="-285750" algn="l" rtl="0">
              <a:lnSpc>
                <a:spcPct val="100000"/>
              </a:lnSpc>
              <a:spcBef>
                <a:spcPts val="0"/>
              </a:spcBef>
              <a:spcAft>
                <a:spcPts val="0"/>
              </a:spcAft>
              <a:buSzPts val="1400"/>
              <a:buFont typeface="Wingdings" panose="05000000000000000000" pitchFamily="2" charset="2"/>
              <a:buChar char="q"/>
            </a:pPr>
            <a:endParaRPr lang="en-US" sz="1800" dirty="0" smtClean="0"/>
          </a:p>
          <a:p>
            <a:pPr marL="285750" lvl="0" indent="-285750" algn="l" rtl="0">
              <a:lnSpc>
                <a:spcPct val="100000"/>
              </a:lnSpc>
              <a:spcBef>
                <a:spcPts val="0"/>
              </a:spcBef>
              <a:spcAft>
                <a:spcPts val="0"/>
              </a:spcAft>
              <a:buSzPts val="1400"/>
              <a:buFont typeface="Wingdings" panose="05000000000000000000" pitchFamily="2" charset="2"/>
              <a:buChar char="q"/>
            </a:pPr>
            <a:r>
              <a:rPr lang="en-US" sz="1800" dirty="0" smtClean="0"/>
              <a:t>System Slowness / compatibility Issue</a:t>
            </a:r>
          </a:p>
          <a:p>
            <a:pPr marL="285750" lvl="0" indent="-285750" algn="l" rtl="0">
              <a:lnSpc>
                <a:spcPct val="100000"/>
              </a:lnSpc>
              <a:spcBef>
                <a:spcPts val="0"/>
              </a:spcBef>
              <a:spcAft>
                <a:spcPts val="0"/>
              </a:spcAft>
              <a:buSzPts val="1400"/>
              <a:buFont typeface="Wingdings" panose="05000000000000000000" pitchFamily="2" charset="2"/>
              <a:buChar char="q"/>
            </a:pPr>
            <a:endParaRPr lang="en-US" sz="1800" dirty="0" smtClean="0"/>
          </a:p>
          <a:p>
            <a:pPr marL="285750" lvl="0" indent="-285750" algn="l" rtl="0">
              <a:lnSpc>
                <a:spcPct val="100000"/>
              </a:lnSpc>
              <a:spcBef>
                <a:spcPts val="0"/>
              </a:spcBef>
              <a:spcAft>
                <a:spcPts val="0"/>
              </a:spcAft>
              <a:buSzPts val="1400"/>
              <a:buFont typeface="Wingdings" panose="05000000000000000000" pitchFamily="2" charset="2"/>
              <a:buChar char="q"/>
            </a:pPr>
            <a:r>
              <a:rPr lang="en-US" sz="1800" dirty="0" smtClean="0"/>
              <a:t>Waiting long time for hyper parameter tuning </a:t>
            </a:r>
          </a:p>
          <a:p>
            <a:pPr marL="285750" lvl="0" indent="-285750" algn="l" rtl="0">
              <a:lnSpc>
                <a:spcPct val="100000"/>
              </a:lnSpc>
              <a:spcBef>
                <a:spcPts val="0"/>
              </a:spcBef>
              <a:spcAft>
                <a:spcPts val="0"/>
              </a:spcAft>
              <a:buSzPts val="1400"/>
              <a:buFont typeface="Wingdings" panose="05000000000000000000" pitchFamily="2" charset="2"/>
              <a:buChar char="q"/>
            </a:pPr>
            <a:endParaRPr lang="en-US" sz="1800" dirty="0" smtClean="0"/>
          </a:p>
          <a:p>
            <a:pPr marL="285750" lvl="0" indent="-285750" algn="l" rtl="0">
              <a:lnSpc>
                <a:spcPct val="100000"/>
              </a:lnSpc>
              <a:spcBef>
                <a:spcPts val="0"/>
              </a:spcBef>
              <a:spcAft>
                <a:spcPts val="0"/>
              </a:spcAft>
              <a:buSzPts val="1400"/>
              <a:buFont typeface="Wingdings" panose="05000000000000000000" pitchFamily="2" charset="2"/>
              <a:buChar char="q"/>
            </a:pPr>
            <a:r>
              <a:rPr lang="en-US" sz="1800" dirty="0" smtClean="0"/>
              <a:t>Decide which graph to use for visualization</a:t>
            </a:r>
          </a:p>
          <a:p>
            <a:pPr marL="285750" lvl="0" indent="-285750" algn="l" rtl="0">
              <a:lnSpc>
                <a:spcPct val="100000"/>
              </a:lnSpc>
              <a:spcBef>
                <a:spcPts val="0"/>
              </a:spcBef>
              <a:spcAft>
                <a:spcPts val="0"/>
              </a:spcAft>
              <a:buSzPts val="1400"/>
              <a:buFont typeface="Wingdings" panose="05000000000000000000" pitchFamily="2" charset="2"/>
              <a:buChar char="q"/>
            </a:pPr>
            <a:endParaRPr sz="1800" dirty="0"/>
          </a:p>
        </p:txBody>
      </p:sp>
      <p:sp>
        <p:nvSpPr>
          <p:cNvPr id="380" name="Google Shape;380;p8"/>
          <p:cNvSpPr txBox="1">
            <a:spLocks noGrp="1"/>
          </p:cNvSpPr>
          <p:nvPr>
            <p:ph type="title"/>
          </p:nvPr>
        </p:nvSpPr>
        <p:spPr>
          <a:xfrm>
            <a:off x="1750102" y="345947"/>
            <a:ext cx="5123339" cy="62384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3200" dirty="0" smtClean="0"/>
              <a:t>CHALLENGES </a:t>
            </a:r>
            <a:r>
              <a:rPr lang="en-US" sz="3200" dirty="0" smtClean="0">
                <a:solidFill>
                  <a:schemeClr val="accent2"/>
                </a:solidFill>
              </a:rPr>
              <a:t>FACED</a:t>
            </a:r>
            <a:endParaRPr sz="3200" dirty="0">
              <a:solidFill>
                <a:schemeClr val="accent2"/>
              </a:solidFill>
            </a:endParaRPr>
          </a:p>
        </p:txBody>
      </p:sp>
      <p:grpSp>
        <p:nvGrpSpPr>
          <p:cNvPr id="381" name="Google Shape;381;p8"/>
          <p:cNvGrpSpPr/>
          <p:nvPr/>
        </p:nvGrpSpPr>
        <p:grpSpPr>
          <a:xfrm flipH="1">
            <a:off x="4130364" y="4147376"/>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8189235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71920" y="1020226"/>
            <a:ext cx="8938515" cy="3220981"/>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Wingdings" panose="05000000000000000000" pitchFamily="2" charset="2"/>
              <a:buChar char="q"/>
            </a:pPr>
            <a:r>
              <a:rPr lang="en-US" sz="1200" dirty="0" smtClean="0"/>
              <a:t>Earlier we decided to use port stemmer which will help us to convert all the words in to its base format however when we executed the function then the results were not that good what was required, later we did some research and decided to go with lemmatization and yes the results came out to be good.</a:t>
            </a:r>
          </a:p>
          <a:p>
            <a:pPr marL="285750" lvl="0" indent="-285750" algn="l" rtl="0">
              <a:lnSpc>
                <a:spcPct val="100000"/>
              </a:lnSpc>
              <a:spcBef>
                <a:spcPts val="0"/>
              </a:spcBef>
              <a:spcAft>
                <a:spcPts val="0"/>
              </a:spcAft>
              <a:buSzPts val="1400"/>
              <a:buFont typeface="Wingdings" panose="05000000000000000000" pitchFamily="2" charset="2"/>
              <a:buChar char="q"/>
            </a:pPr>
            <a:endParaRPr lang="en-US" sz="1200" dirty="0" smtClean="0"/>
          </a:p>
          <a:p>
            <a:pPr marL="285750" lvl="0" indent="-285750" algn="l" rtl="0">
              <a:lnSpc>
                <a:spcPct val="100000"/>
              </a:lnSpc>
              <a:spcBef>
                <a:spcPts val="0"/>
              </a:spcBef>
              <a:spcAft>
                <a:spcPts val="0"/>
              </a:spcAft>
              <a:buSzPts val="1400"/>
              <a:buFont typeface="Wingdings" panose="05000000000000000000" pitchFamily="2" charset="2"/>
              <a:buChar char="q"/>
            </a:pPr>
            <a:r>
              <a:rPr lang="en-US" sz="1200" dirty="0" smtClean="0"/>
              <a:t>When we started executing our functions, normal functions were executing very fast however when it comes to visualization or any kind of long function it used to take very long to execute, then we as a group used to get on call and request everyone to execute the same code in their system and check which one gets executed fast and that is how we overcome this problem</a:t>
            </a:r>
          </a:p>
          <a:p>
            <a:pPr marL="285750" lvl="0" indent="-285750" algn="l" rtl="0">
              <a:lnSpc>
                <a:spcPct val="100000"/>
              </a:lnSpc>
              <a:spcBef>
                <a:spcPts val="0"/>
              </a:spcBef>
              <a:spcAft>
                <a:spcPts val="0"/>
              </a:spcAft>
              <a:buSzPts val="1400"/>
              <a:buFont typeface="Wingdings" panose="05000000000000000000" pitchFamily="2" charset="2"/>
              <a:buChar char="q"/>
            </a:pPr>
            <a:endParaRPr lang="en-US" sz="1200" dirty="0" smtClean="0"/>
          </a:p>
          <a:p>
            <a:pPr marL="285750" lvl="0" indent="-285750" algn="l" rtl="0">
              <a:lnSpc>
                <a:spcPct val="100000"/>
              </a:lnSpc>
              <a:spcBef>
                <a:spcPts val="0"/>
              </a:spcBef>
              <a:spcAft>
                <a:spcPts val="0"/>
              </a:spcAft>
              <a:buSzPts val="1400"/>
              <a:buFont typeface="Wingdings" panose="05000000000000000000" pitchFamily="2" charset="2"/>
              <a:buChar char="q"/>
            </a:pPr>
            <a:r>
              <a:rPr lang="en-US" sz="1200" dirty="0" smtClean="0"/>
              <a:t>As said earlier, the longest function used to take very long, and it was the same story when it comes to hyper parameter tuning, when we tried executing the function it took so long to execute and we had no option than waiting for it to execute</a:t>
            </a:r>
          </a:p>
          <a:p>
            <a:pPr marL="285750" lvl="0" indent="-285750" algn="l" rtl="0">
              <a:lnSpc>
                <a:spcPct val="100000"/>
              </a:lnSpc>
              <a:spcBef>
                <a:spcPts val="0"/>
              </a:spcBef>
              <a:spcAft>
                <a:spcPts val="0"/>
              </a:spcAft>
              <a:buSzPts val="1400"/>
              <a:buFont typeface="Wingdings" panose="05000000000000000000" pitchFamily="2" charset="2"/>
              <a:buChar char="q"/>
            </a:pPr>
            <a:endParaRPr lang="en-US" sz="1200" dirty="0" smtClean="0"/>
          </a:p>
          <a:p>
            <a:pPr marL="285750" lvl="0" indent="-285750" algn="l" rtl="0">
              <a:lnSpc>
                <a:spcPct val="100000"/>
              </a:lnSpc>
              <a:spcBef>
                <a:spcPts val="0"/>
              </a:spcBef>
              <a:spcAft>
                <a:spcPts val="0"/>
              </a:spcAft>
              <a:buSzPts val="1400"/>
              <a:buFont typeface="Wingdings" panose="05000000000000000000" pitchFamily="2" charset="2"/>
              <a:buChar char="q"/>
            </a:pPr>
            <a:r>
              <a:rPr lang="en-US" sz="1200" dirty="0" smtClean="0"/>
              <a:t>At the start of this project during EDA section when we have been requested to add more graphs to get more insights about dataset, it was little difficult to chose which graph to add however we did some research with the help of google and able to visualize our dataset</a:t>
            </a:r>
            <a:r>
              <a:rPr lang="en-US" sz="1200" dirty="0"/>
              <a:t>.</a:t>
            </a:r>
            <a:r>
              <a:rPr lang="en-US" sz="1200" dirty="0" smtClean="0"/>
              <a:t> </a:t>
            </a:r>
          </a:p>
          <a:p>
            <a:pPr marL="285750" lvl="0" indent="-285750" algn="l" rtl="0">
              <a:lnSpc>
                <a:spcPct val="100000"/>
              </a:lnSpc>
              <a:spcBef>
                <a:spcPts val="0"/>
              </a:spcBef>
              <a:spcAft>
                <a:spcPts val="0"/>
              </a:spcAft>
              <a:buSzPts val="1400"/>
              <a:buFont typeface="Wingdings" panose="05000000000000000000" pitchFamily="2" charset="2"/>
              <a:buChar char="q"/>
            </a:pPr>
            <a:endParaRPr sz="1200" dirty="0"/>
          </a:p>
        </p:txBody>
      </p:sp>
      <p:sp>
        <p:nvSpPr>
          <p:cNvPr id="380" name="Google Shape;380;p8"/>
          <p:cNvSpPr txBox="1">
            <a:spLocks noGrp="1"/>
          </p:cNvSpPr>
          <p:nvPr>
            <p:ph type="title"/>
          </p:nvPr>
        </p:nvSpPr>
        <p:spPr>
          <a:xfrm>
            <a:off x="832208" y="174661"/>
            <a:ext cx="6041234" cy="795126"/>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2800" dirty="0" smtClean="0"/>
              <a:t>HOW DID WE OVERCOME </a:t>
            </a:r>
            <a:r>
              <a:rPr lang="en-US" sz="2800" dirty="0">
                <a:solidFill>
                  <a:schemeClr val="accent2"/>
                </a:solidFill>
              </a:rPr>
              <a:t>CHALLENGES</a:t>
            </a:r>
            <a:r>
              <a:rPr lang="en-US" sz="2800" dirty="0" smtClean="0"/>
              <a:t> </a:t>
            </a:r>
            <a:r>
              <a:rPr lang="en-US" sz="2800" dirty="0" smtClean="0">
                <a:solidFill>
                  <a:schemeClr val="accent2"/>
                </a:solidFill>
              </a:rPr>
              <a:t>FACED</a:t>
            </a:r>
            <a:endParaRPr sz="2800" dirty="0">
              <a:solidFill>
                <a:schemeClr val="accent2"/>
              </a:solidFill>
            </a:endParaRPr>
          </a:p>
        </p:txBody>
      </p:sp>
      <p:grpSp>
        <p:nvGrpSpPr>
          <p:cNvPr id="381" name="Google Shape;381;p8"/>
          <p:cNvGrpSpPr/>
          <p:nvPr/>
        </p:nvGrpSpPr>
        <p:grpSpPr>
          <a:xfrm flipH="1">
            <a:off x="4120090" y="4691907"/>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4241207"/>
            <a:ext cx="584272" cy="1034856"/>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483652" y="426051"/>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0242" y="4215777"/>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21829" y="4933998"/>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129516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p:nvPr/>
        </p:nvSpPr>
        <p:spPr>
          <a:xfrm>
            <a:off x="5087966" y="3302498"/>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4"/>
          <p:cNvSpPr/>
          <p:nvPr/>
        </p:nvSpPr>
        <p:spPr>
          <a:xfrm>
            <a:off x="5087966" y="1065984"/>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4"/>
          <p:cNvSpPr/>
          <p:nvPr/>
        </p:nvSpPr>
        <p:spPr>
          <a:xfrm>
            <a:off x="1161962" y="3302498"/>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4"/>
          <p:cNvSpPr/>
          <p:nvPr/>
        </p:nvSpPr>
        <p:spPr>
          <a:xfrm>
            <a:off x="1161962" y="1065984"/>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749" name="Google Shape;749;p34"/>
          <p:cNvSpPr txBox="1">
            <a:spLocks noGrp="1"/>
          </p:cNvSpPr>
          <p:nvPr>
            <p:ph type="title"/>
          </p:nvPr>
        </p:nvSpPr>
        <p:spPr>
          <a:xfrm>
            <a:off x="1307002" y="1128984"/>
            <a:ext cx="1842282" cy="2691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dirty="0">
                <a:solidFill>
                  <a:srgbClr val="163C3F"/>
                </a:solidFill>
              </a:rPr>
              <a:t>Mayur D</a:t>
            </a:r>
            <a:endParaRPr dirty="0">
              <a:solidFill>
                <a:srgbClr val="163C3F"/>
              </a:solidFill>
            </a:endParaRPr>
          </a:p>
        </p:txBody>
      </p:sp>
      <p:sp>
        <p:nvSpPr>
          <p:cNvPr id="750" name="Google Shape;750;p34"/>
          <p:cNvSpPr txBox="1">
            <a:spLocks noGrp="1"/>
          </p:cNvSpPr>
          <p:nvPr>
            <p:ph type="title" idx="2"/>
          </p:nvPr>
        </p:nvSpPr>
        <p:spPr>
          <a:xfrm>
            <a:off x="5233006" y="1108435"/>
            <a:ext cx="1866437" cy="3340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dirty="0" smtClean="0">
                <a:solidFill>
                  <a:srgbClr val="163C3F"/>
                </a:solidFill>
              </a:rPr>
              <a:t>Sarth Naik </a:t>
            </a:r>
            <a:endParaRPr dirty="0">
              <a:solidFill>
                <a:srgbClr val="163C3F"/>
              </a:solidFill>
            </a:endParaRPr>
          </a:p>
        </p:txBody>
      </p:sp>
      <p:sp>
        <p:nvSpPr>
          <p:cNvPr id="751" name="Google Shape;751;p34"/>
          <p:cNvSpPr txBox="1">
            <a:spLocks noGrp="1"/>
          </p:cNvSpPr>
          <p:nvPr>
            <p:ph type="title" idx="4"/>
          </p:nvPr>
        </p:nvSpPr>
        <p:spPr>
          <a:xfrm>
            <a:off x="1264702" y="3365498"/>
            <a:ext cx="1931904"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dirty="0" smtClean="0">
                <a:solidFill>
                  <a:srgbClr val="163C3F"/>
                </a:solidFill>
              </a:rPr>
              <a:t>R Diwahar</a:t>
            </a:r>
            <a:endParaRPr dirty="0">
              <a:solidFill>
                <a:srgbClr val="163C3F"/>
              </a:solidFill>
            </a:endParaRPr>
          </a:p>
        </p:txBody>
      </p:sp>
      <p:sp>
        <p:nvSpPr>
          <p:cNvPr id="752" name="Google Shape;752;p34"/>
          <p:cNvSpPr txBox="1">
            <a:spLocks noGrp="1"/>
          </p:cNvSpPr>
          <p:nvPr>
            <p:ph type="title" idx="6"/>
          </p:nvPr>
        </p:nvSpPr>
        <p:spPr>
          <a:xfrm>
            <a:off x="5233006" y="3365498"/>
            <a:ext cx="1866437"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dirty="0" smtClean="0">
                <a:solidFill>
                  <a:srgbClr val="163C3F"/>
                </a:solidFill>
              </a:rPr>
              <a:t>Apoorva</a:t>
            </a:r>
            <a:endParaRPr dirty="0">
              <a:solidFill>
                <a:srgbClr val="163C3F"/>
              </a:solidFill>
            </a:endParaRPr>
          </a:p>
        </p:txBody>
      </p:sp>
      <p:sp>
        <p:nvSpPr>
          <p:cNvPr id="753" name="Google Shape;753;p34"/>
          <p:cNvSpPr txBox="1">
            <a:spLocks noGrp="1"/>
          </p:cNvSpPr>
          <p:nvPr>
            <p:ph type="title" idx="8"/>
          </p:nvPr>
        </p:nvSpPr>
        <p:spPr>
          <a:xfrm>
            <a:off x="610359" y="140470"/>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200"/>
              <a:buFont typeface="Century Gothic"/>
              <a:buNone/>
            </a:pPr>
            <a:r>
              <a:rPr lang="en-US"/>
              <a:t>OUR </a:t>
            </a:r>
            <a:r>
              <a:rPr lang="en-US">
                <a:solidFill>
                  <a:schemeClr val="accent2"/>
                </a:solidFill>
              </a:rPr>
              <a:t>TEAM</a:t>
            </a:r>
            <a:endParaRPr>
              <a:solidFill>
                <a:schemeClr val="accent2"/>
              </a:solidFill>
            </a:endParaRPr>
          </a:p>
        </p:txBody>
      </p:sp>
      <p:grpSp>
        <p:nvGrpSpPr>
          <p:cNvPr id="754" name="Google Shape;754;p34"/>
          <p:cNvGrpSpPr/>
          <p:nvPr/>
        </p:nvGrpSpPr>
        <p:grpSpPr>
          <a:xfrm rot="10800000">
            <a:off x="3149285" y="4681926"/>
            <a:ext cx="883262" cy="242091"/>
            <a:chOff x="2300350" y="2601250"/>
            <a:chExt cx="2275275" cy="623625"/>
          </a:xfrm>
        </p:grpSpPr>
        <p:sp>
          <p:nvSpPr>
            <p:cNvPr id="755" name="Google Shape;755;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 name="Google Shape;761;p34"/>
          <p:cNvGrpSpPr/>
          <p:nvPr/>
        </p:nvGrpSpPr>
        <p:grpSpPr>
          <a:xfrm>
            <a:off x="7812807" y="997962"/>
            <a:ext cx="1520982" cy="302065"/>
            <a:chOff x="5642557" y="-150670"/>
            <a:chExt cx="1520982" cy="302065"/>
          </a:xfrm>
        </p:grpSpPr>
        <p:sp>
          <p:nvSpPr>
            <p:cNvPr id="762" name="Google Shape;762;p3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7" name="Google Shape;767;p34"/>
          <p:cNvGrpSpPr/>
          <p:nvPr/>
        </p:nvGrpSpPr>
        <p:grpSpPr>
          <a:xfrm rot="5400000">
            <a:off x="1486738" y="499625"/>
            <a:ext cx="98902" cy="553090"/>
            <a:chOff x="4898850" y="4820550"/>
            <a:chExt cx="98902" cy="553090"/>
          </a:xfrm>
        </p:grpSpPr>
        <p:sp>
          <p:nvSpPr>
            <p:cNvPr id="768" name="Google Shape;768;p3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3" name="Google Shape;773;p34"/>
          <p:cNvSpPr/>
          <p:nvPr/>
        </p:nvSpPr>
        <p:spPr>
          <a:xfrm>
            <a:off x="5087966" y="2152741"/>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4"/>
          <p:cNvSpPr txBox="1"/>
          <p:nvPr/>
        </p:nvSpPr>
        <p:spPr>
          <a:xfrm>
            <a:off x="5233006" y="2215741"/>
            <a:ext cx="1866437" cy="27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163C3F"/>
              </a:buClr>
              <a:buSzPts val="2000"/>
              <a:buFont typeface="Arial"/>
              <a:buNone/>
            </a:pPr>
            <a:r>
              <a:rPr lang="en-US" sz="1800" b="0" i="0" u="none" strike="noStrike" cap="none" dirty="0" smtClean="0">
                <a:solidFill>
                  <a:srgbClr val="163C3F"/>
                </a:solidFill>
                <a:latin typeface="Century Gothic"/>
                <a:ea typeface="Century Gothic"/>
                <a:cs typeface="Century Gothic"/>
                <a:sym typeface="Century Gothic"/>
              </a:rPr>
              <a:t>Bindhu B N </a:t>
            </a:r>
            <a:endParaRPr dirty="0"/>
          </a:p>
        </p:txBody>
      </p:sp>
      <p:sp>
        <p:nvSpPr>
          <p:cNvPr id="777" name="Google Shape;777;p34"/>
          <p:cNvSpPr/>
          <p:nvPr/>
        </p:nvSpPr>
        <p:spPr>
          <a:xfrm>
            <a:off x="3082388" y="4028727"/>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4"/>
          <p:cNvSpPr txBox="1"/>
          <p:nvPr/>
        </p:nvSpPr>
        <p:spPr>
          <a:xfrm>
            <a:off x="3227428" y="4091727"/>
            <a:ext cx="1796634" cy="26451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163C3F"/>
              </a:buClr>
              <a:buSzPts val="2000"/>
              <a:buFont typeface="Arial"/>
              <a:buNone/>
            </a:pPr>
            <a:r>
              <a:rPr lang="en-US" sz="1800" b="0" i="0" u="none" strike="noStrike" cap="none" dirty="0" smtClean="0">
                <a:solidFill>
                  <a:srgbClr val="163C3F"/>
                </a:solidFill>
                <a:latin typeface="Century Gothic"/>
                <a:ea typeface="Century Gothic"/>
                <a:cs typeface="Century Gothic"/>
                <a:sym typeface="Century Gothic"/>
              </a:rPr>
              <a:t>Kunal Kapse</a:t>
            </a:r>
            <a:endParaRPr dirty="0"/>
          </a:p>
        </p:txBody>
      </p:sp>
      <p:sp>
        <p:nvSpPr>
          <p:cNvPr id="36" name="Google Shape;747;p34"/>
          <p:cNvSpPr/>
          <p:nvPr/>
        </p:nvSpPr>
        <p:spPr>
          <a:xfrm>
            <a:off x="1161962" y="2150826"/>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751;p34"/>
          <p:cNvSpPr txBox="1">
            <a:spLocks/>
          </p:cNvSpPr>
          <p:nvPr/>
        </p:nvSpPr>
        <p:spPr>
          <a:xfrm>
            <a:off x="1264702" y="2213826"/>
            <a:ext cx="1931904"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000"/>
              <a:buFont typeface="Century Gothic"/>
              <a:buNone/>
              <a:defRPr sz="1800" b="0" i="0" u="none" strike="noStrike" cap="none">
                <a:solidFill>
                  <a:schemeClr val="lt2"/>
                </a:solidFill>
                <a:latin typeface="Century Gothic"/>
                <a:ea typeface="Century Gothic"/>
                <a:cs typeface="Century Gothic"/>
                <a:sym typeface="Century Gothic"/>
              </a:defRPr>
            </a:lvl1pPr>
            <a:lvl2pPr marR="0" lvl="1" algn="ctr" rtl="0">
              <a:lnSpc>
                <a:spcPct val="100000"/>
              </a:lnSpc>
              <a:spcBef>
                <a:spcPts val="0"/>
              </a:spcBef>
              <a:spcAft>
                <a:spcPts val="0"/>
              </a:spcAft>
              <a:buClr>
                <a:schemeClr val="lt2"/>
              </a:buClr>
              <a:buSzPts val="2000"/>
              <a:buFont typeface="Arial"/>
              <a:buNone/>
              <a:defRPr sz="2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000"/>
              <a:buFont typeface="Arial"/>
              <a:buNone/>
              <a:defRPr sz="2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000"/>
              <a:buFont typeface="Arial"/>
              <a:buNone/>
              <a:defRPr sz="2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000"/>
              <a:buFont typeface="Arial"/>
              <a:buNone/>
              <a:defRPr sz="2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000"/>
              <a:buFont typeface="Arial"/>
              <a:buNone/>
              <a:defRPr sz="2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000"/>
              <a:buFont typeface="Arial"/>
              <a:buNone/>
              <a:defRPr sz="2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000"/>
              <a:buFont typeface="Arial"/>
              <a:buNone/>
              <a:defRPr sz="2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000"/>
              <a:buFont typeface="Arial"/>
              <a:buNone/>
              <a:defRPr sz="2000" b="0" i="0" u="none" strike="noStrike" cap="none">
                <a:solidFill>
                  <a:schemeClr val="lt2"/>
                </a:solidFill>
                <a:latin typeface="Arial"/>
                <a:ea typeface="Arial"/>
                <a:cs typeface="Arial"/>
                <a:sym typeface="Arial"/>
              </a:defRPr>
            </a:lvl9pPr>
          </a:lstStyle>
          <a:p>
            <a:pPr>
              <a:buClr>
                <a:srgbClr val="163C3F"/>
              </a:buClr>
            </a:pPr>
            <a:r>
              <a:rPr lang="en-US" dirty="0" smtClean="0">
                <a:solidFill>
                  <a:srgbClr val="163C3F"/>
                </a:solidFill>
              </a:rPr>
              <a:t>Shivam Jaiswal</a:t>
            </a:r>
            <a:endParaRPr lang="en-US" dirty="0">
              <a:solidFill>
                <a:srgbClr val="163C3F"/>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5"/>
          <p:cNvSpPr/>
          <p:nvPr/>
        </p:nvSpPr>
        <p:spPr>
          <a:xfrm>
            <a:off x="1714649" y="3024975"/>
            <a:ext cx="5970421" cy="683996"/>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5"/>
          <p:cNvSpPr txBox="1">
            <a:spLocks noGrp="1"/>
          </p:cNvSpPr>
          <p:nvPr>
            <p:ph type="title"/>
          </p:nvPr>
        </p:nvSpPr>
        <p:spPr>
          <a:xfrm>
            <a:off x="713100" y="1328587"/>
            <a:ext cx="7717800" cy="16716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accent2"/>
              </a:buClr>
              <a:buSzPts val="12000"/>
              <a:buFont typeface="Century Gothic"/>
              <a:buNone/>
            </a:pPr>
            <a:r>
              <a:rPr lang="en-US" sz="9600"/>
              <a:t>THANK</a:t>
            </a:r>
            <a:r>
              <a:rPr lang="en-US"/>
              <a:t> </a:t>
            </a:r>
            <a:r>
              <a:rPr lang="en-US" sz="9600"/>
              <a:t>YOU</a:t>
            </a:r>
            <a:endParaRPr/>
          </a:p>
        </p:txBody>
      </p:sp>
      <p:grpSp>
        <p:nvGrpSpPr>
          <p:cNvPr id="785" name="Google Shape;785;p35"/>
          <p:cNvGrpSpPr/>
          <p:nvPr/>
        </p:nvGrpSpPr>
        <p:grpSpPr>
          <a:xfrm rot="10800000">
            <a:off x="2282077" y="3981653"/>
            <a:ext cx="883262" cy="242091"/>
            <a:chOff x="2300350" y="2601250"/>
            <a:chExt cx="2275275" cy="623625"/>
          </a:xfrm>
        </p:grpSpPr>
        <p:sp>
          <p:nvSpPr>
            <p:cNvPr id="786" name="Google Shape;786;p3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4250">
        <p14:vortex dir="r"/>
        <p:sndAc>
          <p:stSnd>
            <p:snd r:embed="rId3" name="applause.wav"/>
          </p:stSnd>
        </p:sndAc>
      </p:transition>
    </mc:Choice>
    <mc:Fallback xmlns="">
      <p:transition spd="slow">
        <p:fade/>
        <p:sndAc>
          <p:stSnd>
            <p:snd r:embed="rId4" name="applause.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
          <p:cNvSpPr/>
          <p:nvPr/>
        </p:nvSpPr>
        <p:spPr>
          <a:xfrm>
            <a:off x="61644" y="997962"/>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312" name="Google Shape;312;p5"/>
          <p:cNvSpPr txBox="1">
            <a:spLocks noGrp="1"/>
          </p:cNvSpPr>
          <p:nvPr>
            <p:ph type="title"/>
          </p:nvPr>
        </p:nvSpPr>
        <p:spPr>
          <a:xfrm>
            <a:off x="218458" y="1042890"/>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a:solidFill>
                  <a:srgbClr val="163C3F"/>
                </a:solidFill>
              </a:rPr>
              <a:t>Pandas</a:t>
            </a:r>
            <a:endParaRPr sz="1600" dirty="0">
              <a:solidFill>
                <a:srgbClr val="163C3F"/>
              </a:solidFill>
            </a:endParaRPr>
          </a:p>
        </p:txBody>
      </p:sp>
      <p:sp>
        <p:nvSpPr>
          <p:cNvPr id="313" name="Google Shape;313;p5"/>
          <p:cNvSpPr txBox="1">
            <a:spLocks noGrp="1"/>
          </p:cNvSpPr>
          <p:nvPr>
            <p:ph type="title" idx="8"/>
          </p:nvPr>
        </p:nvSpPr>
        <p:spPr>
          <a:xfrm>
            <a:off x="610359" y="140470"/>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200"/>
              <a:buFont typeface="Century Gothic"/>
              <a:buNone/>
            </a:pPr>
            <a:r>
              <a:rPr lang="en-US"/>
              <a:t>LIBRARIES </a:t>
            </a:r>
            <a:r>
              <a:rPr lang="en-US">
                <a:solidFill>
                  <a:schemeClr val="accent2"/>
                </a:solidFill>
              </a:rPr>
              <a:t>USED</a:t>
            </a:r>
            <a:endParaRPr>
              <a:solidFill>
                <a:schemeClr val="accent2"/>
              </a:solidFill>
            </a:endParaRPr>
          </a:p>
        </p:txBody>
      </p:sp>
      <p:grpSp>
        <p:nvGrpSpPr>
          <p:cNvPr id="314" name="Google Shape;314;p5"/>
          <p:cNvGrpSpPr/>
          <p:nvPr/>
        </p:nvGrpSpPr>
        <p:grpSpPr>
          <a:xfrm rot="10800000">
            <a:off x="3149285" y="4681926"/>
            <a:ext cx="883262" cy="242091"/>
            <a:chOff x="2300350" y="2601250"/>
            <a:chExt cx="2275275" cy="623625"/>
          </a:xfrm>
        </p:grpSpPr>
        <p:sp>
          <p:nvSpPr>
            <p:cNvPr id="315" name="Google Shape;315;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1" name="Google Shape;321;p5"/>
          <p:cNvGrpSpPr/>
          <p:nvPr/>
        </p:nvGrpSpPr>
        <p:grpSpPr>
          <a:xfrm>
            <a:off x="7812807" y="997962"/>
            <a:ext cx="1520982" cy="302065"/>
            <a:chOff x="5642557" y="-150670"/>
            <a:chExt cx="1520982" cy="302065"/>
          </a:xfrm>
        </p:grpSpPr>
        <p:sp>
          <p:nvSpPr>
            <p:cNvPr id="322" name="Google Shape;322;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7" name="Google Shape;327;p5"/>
          <p:cNvGrpSpPr/>
          <p:nvPr/>
        </p:nvGrpSpPr>
        <p:grpSpPr>
          <a:xfrm rot="5400000">
            <a:off x="1486738" y="499625"/>
            <a:ext cx="98902" cy="553090"/>
            <a:chOff x="4898850" y="4820550"/>
            <a:chExt cx="98902" cy="553090"/>
          </a:xfrm>
        </p:grpSpPr>
        <p:sp>
          <p:nvSpPr>
            <p:cNvPr id="328" name="Google Shape;328;p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3" name="Google Shape;343;p5"/>
          <p:cNvSpPr txBox="1"/>
          <p:nvPr/>
        </p:nvSpPr>
        <p:spPr>
          <a:xfrm>
            <a:off x="4984464" y="4694964"/>
            <a:ext cx="3984876" cy="298972"/>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0"/>
              <a:buFont typeface="Arial"/>
              <a:buNone/>
            </a:pPr>
            <a:r>
              <a:rPr lang="en-US" sz="2000" b="0" i="0" u="none" strike="noStrike" cap="none" dirty="0">
                <a:solidFill>
                  <a:schemeClr val="lt1"/>
                </a:solidFill>
                <a:latin typeface="Century Gothic"/>
                <a:ea typeface="Century Gothic"/>
                <a:cs typeface="Century Gothic"/>
                <a:sym typeface="Century Gothic"/>
              </a:rPr>
              <a:t>Then, Read the Dataset</a:t>
            </a:r>
            <a:endParaRPr sz="1200" dirty="0"/>
          </a:p>
        </p:txBody>
      </p:sp>
      <p:sp>
        <p:nvSpPr>
          <p:cNvPr id="36" name="Google Shape;311;p5"/>
          <p:cNvSpPr/>
          <p:nvPr/>
        </p:nvSpPr>
        <p:spPr>
          <a:xfrm>
            <a:off x="637747" y="1332124"/>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37" name="Google Shape;312;p5"/>
          <p:cNvSpPr txBox="1">
            <a:spLocks noGrp="1"/>
          </p:cNvSpPr>
          <p:nvPr>
            <p:ph type="title"/>
          </p:nvPr>
        </p:nvSpPr>
        <p:spPr>
          <a:xfrm>
            <a:off x="794561" y="1377052"/>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smtClean="0">
                <a:solidFill>
                  <a:srgbClr val="163C3F"/>
                </a:solidFill>
              </a:rPr>
              <a:t>Numpy</a:t>
            </a:r>
            <a:endParaRPr sz="1600" dirty="0">
              <a:solidFill>
                <a:srgbClr val="163C3F"/>
              </a:solidFill>
            </a:endParaRPr>
          </a:p>
        </p:txBody>
      </p:sp>
      <p:sp>
        <p:nvSpPr>
          <p:cNvPr id="38" name="Google Shape;311;p5"/>
          <p:cNvSpPr/>
          <p:nvPr/>
        </p:nvSpPr>
        <p:spPr>
          <a:xfrm>
            <a:off x="1259644" y="1679401"/>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39" name="Google Shape;312;p5"/>
          <p:cNvSpPr txBox="1">
            <a:spLocks noGrp="1"/>
          </p:cNvSpPr>
          <p:nvPr>
            <p:ph type="title"/>
          </p:nvPr>
        </p:nvSpPr>
        <p:spPr>
          <a:xfrm>
            <a:off x="1416458" y="1724329"/>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smtClean="0">
                <a:solidFill>
                  <a:srgbClr val="163C3F"/>
                </a:solidFill>
              </a:rPr>
              <a:t>Matplotlib</a:t>
            </a:r>
            <a:endParaRPr sz="1600" dirty="0">
              <a:solidFill>
                <a:srgbClr val="163C3F"/>
              </a:solidFill>
            </a:endParaRPr>
          </a:p>
        </p:txBody>
      </p:sp>
      <p:sp>
        <p:nvSpPr>
          <p:cNvPr id="40" name="Google Shape;311;p5"/>
          <p:cNvSpPr/>
          <p:nvPr/>
        </p:nvSpPr>
        <p:spPr>
          <a:xfrm>
            <a:off x="1940676" y="2000722"/>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41" name="Google Shape;312;p5"/>
          <p:cNvSpPr txBox="1">
            <a:spLocks noGrp="1"/>
          </p:cNvSpPr>
          <p:nvPr>
            <p:ph type="title"/>
          </p:nvPr>
        </p:nvSpPr>
        <p:spPr>
          <a:xfrm>
            <a:off x="2097490" y="2045650"/>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smtClean="0">
                <a:solidFill>
                  <a:srgbClr val="163C3F"/>
                </a:solidFill>
              </a:rPr>
              <a:t>Seaborn</a:t>
            </a:r>
            <a:endParaRPr sz="1600" dirty="0">
              <a:solidFill>
                <a:srgbClr val="163C3F"/>
              </a:solidFill>
            </a:endParaRPr>
          </a:p>
        </p:txBody>
      </p:sp>
      <p:sp>
        <p:nvSpPr>
          <p:cNvPr id="42" name="Google Shape;311;p5"/>
          <p:cNvSpPr/>
          <p:nvPr/>
        </p:nvSpPr>
        <p:spPr>
          <a:xfrm>
            <a:off x="2516779" y="2334884"/>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43" name="Google Shape;312;p5"/>
          <p:cNvSpPr txBox="1">
            <a:spLocks noGrp="1"/>
          </p:cNvSpPr>
          <p:nvPr>
            <p:ph type="title"/>
          </p:nvPr>
        </p:nvSpPr>
        <p:spPr>
          <a:xfrm>
            <a:off x="2673593" y="2379812"/>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smtClean="0">
                <a:solidFill>
                  <a:srgbClr val="163C3F"/>
                </a:solidFill>
              </a:rPr>
              <a:t>NLTK</a:t>
            </a:r>
            <a:endParaRPr sz="1600" dirty="0">
              <a:solidFill>
                <a:srgbClr val="163C3F"/>
              </a:solidFill>
            </a:endParaRPr>
          </a:p>
        </p:txBody>
      </p:sp>
      <p:sp>
        <p:nvSpPr>
          <p:cNvPr id="44" name="Google Shape;311;p5"/>
          <p:cNvSpPr/>
          <p:nvPr/>
        </p:nvSpPr>
        <p:spPr>
          <a:xfrm>
            <a:off x="3138676" y="2682161"/>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45" name="Google Shape;312;p5"/>
          <p:cNvSpPr txBox="1">
            <a:spLocks noGrp="1"/>
          </p:cNvSpPr>
          <p:nvPr>
            <p:ph type="title"/>
          </p:nvPr>
        </p:nvSpPr>
        <p:spPr>
          <a:xfrm>
            <a:off x="3295490" y="2727089"/>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a:solidFill>
                  <a:srgbClr val="163C3F"/>
                </a:solidFill>
              </a:rPr>
              <a:t>Pandas</a:t>
            </a:r>
            <a:endParaRPr sz="1600" dirty="0">
              <a:solidFill>
                <a:srgbClr val="163C3F"/>
              </a:solidFill>
            </a:endParaRPr>
          </a:p>
        </p:txBody>
      </p:sp>
      <p:sp>
        <p:nvSpPr>
          <p:cNvPr id="46" name="Google Shape;311;p5"/>
          <p:cNvSpPr/>
          <p:nvPr/>
        </p:nvSpPr>
        <p:spPr>
          <a:xfrm>
            <a:off x="4024380" y="3016309"/>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47" name="Google Shape;312;p5"/>
          <p:cNvSpPr txBox="1">
            <a:spLocks noGrp="1"/>
          </p:cNvSpPr>
          <p:nvPr>
            <p:ph type="title"/>
          </p:nvPr>
        </p:nvSpPr>
        <p:spPr>
          <a:xfrm>
            <a:off x="4181194" y="3061237"/>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smtClean="0">
                <a:solidFill>
                  <a:srgbClr val="163C3F"/>
                </a:solidFill>
              </a:rPr>
              <a:t>World Cloud</a:t>
            </a:r>
            <a:endParaRPr sz="1600" dirty="0">
              <a:solidFill>
                <a:srgbClr val="163C3F"/>
              </a:solidFill>
            </a:endParaRPr>
          </a:p>
        </p:txBody>
      </p:sp>
      <p:sp>
        <p:nvSpPr>
          <p:cNvPr id="48" name="Google Shape;311;p5"/>
          <p:cNvSpPr/>
          <p:nvPr/>
        </p:nvSpPr>
        <p:spPr>
          <a:xfrm>
            <a:off x="4600483" y="3350471"/>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49" name="Google Shape;312;p5"/>
          <p:cNvSpPr txBox="1">
            <a:spLocks noGrp="1"/>
          </p:cNvSpPr>
          <p:nvPr>
            <p:ph type="title"/>
          </p:nvPr>
        </p:nvSpPr>
        <p:spPr>
          <a:xfrm>
            <a:off x="4757297" y="3395399"/>
            <a:ext cx="1895315" cy="171822"/>
          </a:xfrm>
          <a:prstGeom prst="rect">
            <a:avLst/>
          </a:prstGeom>
          <a:noFill/>
          <a:ln>
            <a:noFill/>
          </a:ln>
        </p:spPr>
        <p:txBody>
          <a:bodyPr spcFirstLastPara="1" wrap="square" lIns="91425" tIns="91425" rIns="91425" bIns="91425" anchor="ctr" anchorCtr="0">
            <a:noAutofit/>
          </a:bodyPr>
          <a:lstStyle/>
          <a:p>
            <a:pPr lvl="0">
              <a:buClr>
                <a:srgbClr val="163C3F"/>
              </a:buClr>
            </a:pPr>
            <a:r>
              <a:rPr lang="en-US" sz="1200" dirty="0">
                <a:solidFill>
                  <a:srgbClr val="163C3F"/>
                </a:solidFill>
              </a:rPr>
              <a:t>WordNetLemmatizer</a:t>
            </a:r>
            <a:endParaRPr sz="1200" dirty="0">
              <a:solidFill>
                <a:srgbClr val="163C3F"/>
              </a:solidFill>
            </a:endParaRPr>
          </a:p>
        </p:txBody>
      </p:sp>
      <p:sp>
        <p:nvSpPr>
          <p:cNvPr id="50" name="Google Shape;311;p5"/>
          <p:cNvSpPr/>
          <p:nvPr/>
        </p:nvSpPr>
        <p:spPr>
          <a:xfrm>
            <a:off x="5222380" y="3697748"/>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51" name="Google Shape;312;p5"/>
          <p:cNvSpPr txBox="1">
            <a:spLocks noGrp="1"/>
          </p:cNvSpPr>
          <p:nvPr>
            <p:ph type="title"/>
          </p:nvPr>
        </p:nvSpPr>
        <p:spPr>
          <a:xfrm>
            <a:off x="5379194" y="3742676"/>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smtClean="0">
                <a:solidFill>
                  <a:srgbClr val="163C3F"/>
                </a:solidFill>
              </a:rPr>
              <a:t>Stop Words</a:t>
            </a:r>
            <a:endParaRPr sz="1600" dirty="0">
              <a:solidFill>
                <a:srgbClr val="163C3F"/>
              </a:solidFill>
            </a:endParaRPr>
          </a:p>
        </p:txBody>
      </p:sp>
      <p:sp>
        <p:nvSpPr>
          <p:cNvPr id="52" name="Google Shape;311;p5"/>
          <p:cNvSpPr/>
          <p:nvPr/>
        </p:nvSpPr>
        <p:spPr>
          <a:xfrm>
            <a:off x="5873901" y="4000410"/>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53" name="Google Shape;312;p5"/>
          <p:cNvSpPr txBox="1">
            <a:spLocks noGrp="1"/>
          </p:cNvSpPr>
          <p:nvPr>
            <p:ph type="title"/>
          </p:nvPr>
        </p:nvSpPr>
        <p:spPr>
          <a:xfrm>
            <a:off x="6030715" y="4045338"/>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smtClean="0">
                <a:solidFill>
                  <a:srgbClr val="163C3F"/>
                </a:solidFill>
              </a:rPr>
              <a:t>RE</a:t>
            </a:r>
            <a:endParaRPr sz="1600" dirty="0">
              <a:solidFill>
                <a:srgbClr val="163C3F"/>
              </a:solidFill>
            </a:endParaRPr>
          </a:p>
        </p:txBody>
      </p:sp>
      <p:sp>
        <p:nvSpPr>
          <p:cNvPr id="54" name="Google Shape;311;p5"/>
          <p:cNvSpPr/>
          <p:nvPr/>
        </p:nvSpPr>
        <p:spPr>
          <a:xfrm>
            <a:off x="6495798" y="4347687"/>
            <a:ext cx="2208945" cy="23482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63C3F"/>
              </a:solidFill>
              <a:latin typeface="Arial"/>
              <a:ea typeface="Arial"/>
              <a:cs typeface="Arial"/>
              <a:sym typeface="Arial"/>
            </a:endParaRPr>
          </a:p>
        </p:txBody>
      </p:sp>
      <p:sp>
        <p:nvSpPr>
          <p:cNvPr id="55" name="Google Shape;312;p5"/>
          <p:cNvSpPr txBox="1">
            <a:spLocks noGrp="1"/>
          </p:cNvSpPr>
          <p:nvPr>
            <p:ph type="title"/>
          </p:nvPr>
        </p:nvSpPr>
        <p:spPr>
          <a:xfrm>
            <a:off x="6652612" y="4392615"/>
            <a:ext cx="1895315" cy="1718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63C3F"/>
              </a:buClr>
              <a:buSzPts val="2000"/>
              <a:buFont typeface="Century Gothic"/>
              <a:buNone/>
            </a:pPr>
            <a:r>
              <a:rPr lang="en-US" sz="1600" dirty="0" smtClean="0">
                <a:solidFill>
                  <a:srgbClr val="163C3F"/>
                </a:solidFill>
              </a:rPr>
              <a:t>Joblib</a:t>
            </a:r>
            <a:endParaRPr sz="1600" dirty="0">
              <a:solidFill>
                <a:srgbClr val="163C3F"/>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randombar(horizontal)">
                                      <p:cBhvr>
                                        <p:cTn id="7" dur="500"/>
                                        <p:tgtEl>
                                          <p:spTgt spid="32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wipe(down)">
                                      <p:cBhvr>
                                        <p:cTn id="12" dur="580">
                                          <p:stCondLst>
                                            <p:cond delay="0"/>
                                          </p:stCondLst>
                                        </p:cTn>
                                        <p:tgtEl>
                                          <p:spTgt spid="311"/>
                                        </p:tgtEl>
                                      </p:cBhvr>
                                    </p:animEffect>
                                    <p:anim calcmode="lin" valueType="num">
                                      <p:cBhvr>
                                        <p:cTn id="13" dur="1822" tmFilter="0,0; 0.14,0.36; 0.43,0.73; 0.71,0.91; 1.0,1.0">
                                          <p:stCondLst>
                                            <p:cond delay="0"/>
                                          </p:stCondLst>
                                        </p:cTn>
                                        <p:tgtEl>
                                          <p:spTgt spid="311"/>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11"/>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11"/>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11"/>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11"/>
                                        </p:tgtEl>
                                        <p:attrNameLst>
                                          <p:attrName>ppt_y</p:attrName>
                                        </p:attrNameLst>
                                      </p:cBhvr>
                                      <p:tavLst>
                                        <p:tav tm="0" fmla="#ppt_y-sin(pi*$)/81">
                                          <p:val>
                                            <p:fltVal val="0"/>
                                          </p:val>
                                        </p:tav>
                                        <p:tav tm="100000">
                                          <p:val>
                                            <p:fltVal val="1"/>
                                          </p:val>
                                        </p:tav>
                                      </p:tavLst>
                                    </p:anim>
                                    <p:animScale>
                                      <p:cBhvr>
                                        <p:cTn id="18" dur="26">
                                          <p:stCondLst>
                                            <p:cond delay="650"/>
                                          </p:stCondLst>
                                        </p:cTn>
                                        <p:tgtEl>
                                          <p:spTgt spid="311"/>
                                        </p:tgtEl>
                                      </p:cBhvr>
                                      <p:to x="100000" y="60000"/>
                                    </p:animScale>
                                    <p:animScale>
                                      <p:cBhvr>
                                        <p:cTn id="19" dur="166" decel="50000">
                                          <p:stCondLst>
                                            <p:cond delay="676"/>
                                          </p:stCondLst>
                                        </p:cTn>
                                        <p:tgtEl>
                                          <p:spTgt spid="311"/>
                                        </p:tgtEl>
                                      </p:cBhvr>
                                      <p:to x="100000" y="100000"/>
                                    </p:animScale>
                                    <p:animScale>
                                      <p:cBhvr>
                                        <p:cTn id="20" dur="26">
                                          <p:stCondLst>
                                            <p:cond delay="1312"/>
                                          </p:stCondLst>
                                        </p:cTn>
                                        <p:tgtEl>
                                          <p:spTgt spid="311"/>
                                        </p:tgtEl>
                                      </p:cBhvr>
                                      <p:to x="100000" y="80000"/>
                                    </p:animScale>
                                    <p:animScale>
                                      <p:cBhvr>
                                        <p:cTn id="21" dur="166" decel="50000">
                                          <p:stCondLst>
                                            <p:cond delay="1338"/>
                                          </p:stCondLst>
                                        </p:cTn>
                                        <p:tgtEl>
                                          <p:spTgt spid="311"/>
                                        </p:tgtEl>
                                      </p:cBhvr>
                                      <p:to x="100000" y="100000"/>
                                    </p:animScale>
                                    <p:animScale>
                                      <p:cBhvr>
                                        <p:cTn id="22" dur="26">
                                          <p:stCondLst>
                                            <p:cond delay="1642"/>
                                          </p:stCondLst>
                                        </p:cTn>
                                        <p:tgtEl>
                                          <p:spTgt spid="311"/>
                                        </p:tgtEl>
                                      </p:cBhvr>
                                      <p:to x="100000" y="90000"/>
                                    </p:animScale>
                                    <p:animScale>
                                      <p:cBhvr>
                                        <p:cTn id="23" dur="166" decel="50000">
                                          <p:stCondLst>
                                            <p:cond delay="1668"/>
                                          </p:stCondLst>
                                        </p:cTn>
                                        <p:tgtEl>
                                          <p:spTgt spid="311"/>
                                        </p:tgtEl>
                                      </p:cBhvr>
                                      <p:to x="100000" y="100000"/>
                                    </p:animScale>
                                    <p:animScale>
                                      <p:cBhvr>
                                        <p:cTn id="24" dur="26">
                                          <p:stCondLst>
                                            <p:cond delay="1808"/>
                                          </p:stCondLst>
                                        </p:cTn>
                                        <p:tgtEl>
                                          <p:spTgt spid="311"/>
                                        </p:tgtEl>
                                      </p:cBhvr>
                                      <p:to x="100000" y="95000"/>
                                    </p:animScale>
                                    <p:animScale>
                                      <p:cBhvr>
                                        <p:cTn id="25" dur="166" decel="50000">
                                          <p:stCondLst>
                                            <p:cond delay="1834"/>
                                          </p:stCondLst>
                                        </p:cTn>
                                        <p:tgtEl>
                                          <p:spTgt spid="311"/>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312"/>
                                        </p:tgtEl>
                                        <p:attrNameLst>
                                          <p:attrName>style.visibility</p:attrName>
                                        </p:attrNameLst>
                                      </p:cBhvr>
                                      <p:to>
                                        <p:strVal val="visible"/>
                                      </p:to>
                                    </p:set>
                                    <p:animEffect transition="in" filter="wipe(down)">
                                      <p:cBhvr>
                                        <p:cTn id="28" dur="580">
                                          <p:stCondLst>
                                            <p:cond delay="0"/>
                                          </p:stCondLst>
                                        </p:cTn>
                                        <p:tgtEl>
                                          <p:spTgt spid="312"/>
                                        </p:tgtEl>
                                      </p:cBhvr>
                                    </p:animEffect>
                                    <p:anim calcmode="lin" valueType="num">
                                      <p:cBhvr>
                                        <p:cTn id="29" dur="1822" tmFilter="0,0; 0.14,0.36; 0.43,0.73; 0.71,0.91; 1.0,1.0">
                                          <p:stCondLst>
                                            <p:cond delay="0"/>
                                          </p:stCondLst>
                                        </p:cTn>
                                        <p:tgtEl>
                                          <p:spTgt spid="312"/>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12"/>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12"/>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12"/>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12"/>
                                        </p:tgtEl>
                                        <p:attrNameLst>
                                          <p:attrName>ppt_y</p:attrName>
                                        </p:attrNameLst>
                                      </p:cBhvr>
                                      <p:tavLst>
                                        <p:tav tm="0" fmla="#ppt_y-sin(pi*$)/81">
                                          <p:val>
                                            <p:fltVal val="0"/>
                                          </p:val>
                                        </p:tav>
                                        <p:tav tm="100000">
                                          <p:val>
                                            <p:fltVal val="1"/>
                                          </p:val>
                                        </p:tav>
                                      </p:tavLst>
                                    </p:anim>
                                    <p:animScale>
                                      <p:cBhvr>
                                        <p:cTn id="34" dur="26">
                                          <p:stCondLst>
                                            <p:cond delay="650"/>
                                          </p:stCondLst>
                                        </p:cTn>
                                        <p:tgtEl>
                                          <p:spTgt spid="312"/>
                                        </p:tgtEl>
                                      </p:cBhvr>
                                      <p:to x="100000" y="60000"/>
                                    </p:animScale>
                                    <p:animScale>
                                      <p:cBhvr>
                                        <p:cTn id="35" dur="166" decel="50000">
                                          <p:stCondLst>
                                            <p:cond delay="676"/>
                                          </p:stCondLst>
                                        </p:cTn>
                                        <p:tgtEl>
                                          <p:spTgt spid="312"/>
                                        </p:tgtEl>
                                      </p:cBhvr>
                                      <p:to x="100000" y="100000"/>
                                    </p:animScale>
                                    <p:animScale>
                                      <p:cBhvr>
                                        <p:cTn id="36" dur="26">
                                          <p:stCondLst>
                                            <p:cond delay="1312"/>
                                          </p:stCondLst>
                                        </p:cTn>
                                        <p:tgtEl>
                                          <p:spTgt spid="312"/>
                                        </p:tgtEl>
                                      </p:cBhvr>
                                      <p:to x="100000" y="80000"/>
                                    </p:animScale>
                                    <p:animScale>
                                      <p:cBhvr>
                                        <p:cTn id="37" dur="166" decel="50000">
                                          <p:stCondLst>
                                            <p:cond delay="1338"/>
                                          </p:stCondLst>
                                        </p:cTn>
                                        <p:tgtEl>
                                          <p:spTgt spid="312"/>
                                        </p:tgtEl>
                                      </p:cBhvr>
                                      <p:to x="100000" y="100000"/>
                                    </p:animScale>
                                    <p:animScale>
                                      <p:cBhvr>
                                        <p:cTn id="38" dur="26">
                                          <p:stCondLst>
                                            <p:cond delay="1642"/>
                                          </p:stCondLst>
                                        </p:cTn>
                                        <p:tgtEl>
                                          <p:spTgt spid="312"/>
                                        </p:tgtEl>
                                      </p:cBhvr>
                                      <p:to x="100000" y="90000"/>
                                    </p:animScale>
                                    <p:animScale>
                                      <p:cBhvr>
                                        <p:cTn id="39" dur="166" decel="50000">
                                          <p:stCondLst>
                                            <p:cond delay="1668"/>
                                          </p:stCondLst>
                                        </p:cTn>
                                        <p:tgtEl>
                                          <p:spTgt spid="312"/>
                                        </p:tgtEl>
                                      </p:cBhvr>
                                      <p:to x="100000" y="100000"/>
                                    </p:animScale>
                                    <p:animScale>
                                      <p:cBhvr>
                                        <p:cTn id="40" dur="26">
                                          <p:stCondLst>
                                            <p:cond delay="1808"/>
                                          </p:stCondLst>
                                        </p:cTn>
                                        <p:tgtEl>
                                          <p:spTgt spid="312"/>
                                        </p:tgtEl>
                                      </p:cBhvr>
                                      <p:to x="100000" y="95000"/>
                                    </p:animScale>
                                    <p:animScale>
                                      <p:cBhvr>
                                        <p:cTn id="41" dur="166" decel="50000">
                                          <p:stCondLst>
                                            <p:cond delay="1834"/>
                                          </p:stCondLst>
                                        </p:cTn>
                                        <p:tgtEl>
                                          <p:spTgt spid="312"/>
                                        </p:tgtEl>
                                      </p:cBhvr>
                                      <p:to x="100000" y="100000"/>
                                    </p:animScale>
                                  </p:childTnLst>
                                </p:cTn>
                              </p:par>
                              <p:par>
                                <p:cTn id="42" presetID="26"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580">
                                          <p:stCondLst>
                                            <p:cond delay="0"/>
                                          </p:stCondLst>
                                        </p:cTn>
                                        <p:tgtEl>
                                          <p:spTgt spid="36"/>
                                        </p:tgtEl>
                                      </p:cBhvr>
                                    </p:animEffect>
                                    <p:anim calcmode="lin" valueType="num">
                                      <p:cBhvr>
                                        <p:cTn id="45"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50" dur="26">
                                          <p:stCondLst>
                                            <p:cond delay="650"/>
                                          </p:stCondLst>
                                        </p:cTn>
                                        <p:tgtEl>
                                          <p:spTgt spid="36"/>
                                        </p:tgtEl>
                                      </p:cBhvr>
                                      <p:to x="100000" y="60000"/>
                                    </p:animScale>
                                    <p:animScale>
                                      <p:cBhvr>
                                        <p:cTn id="51" dur="166" decel="50000">
                                          <p:stCondLst>
                                            <p:cond delay="676"/>
                                          </p:stCondLst>
                                        </p:cTn>
                                        <p:tgtEl>
                                          <p:spTgt spid="36"/>
                                        </p:tgtEl>
                                      </p:cBhvr>
                                      <p:to x="100000" y="100000"/>
                                    </p:animScale>
                                    <p:animScale>
                                      <p:cBhvr>
                                        <p:cTn id="52" dur="26">
                                          <p:stCondLst>
                                            <p:cond delay="1312"/>
                                          </p:stCondLst>
                                        </p:cTn>
                                        <p:tgtEl>
                                          <p:spTgt spid="36"/>
                                        </p:tgtEl>
                                      </p:cBhvr>
                                      <p:to x="100000" y="80000"/>
                                    </p:animScale>
                                    <p:animScale>
                                      <p:cBhvr>
                                        <p:cTn id="53" dur="166" decel="50000">
                                          <p:stCondLst>
                                            <p:cond delay="1338"/>
                                          </p:stCondLst>
                                        </p:cTn>
                                        <p:tgtEl>
                                          <p:spTgt spid="36"/>
                                        </p:tgtEl>
                                      </p:cBhvr>
                                      <p:to x="100000" y="100000"/>
                                    </p:animScale>
                                    <p:animScale>
                                      <p:cBhvr>
                                        <p:cTn id="54" dur="26">
                                          <p:stCondLst>
                                            <p:cond delay="1642"/>
                                          </p:stCondLst>
                                        </p:cTn>
                                        <p:tgtEl>
                                          <p:spTgt spid="36"/>
                                        </p:tgtEl>
                                      </p:cBhvr>
                                      <p:to x="100000" y="90000"/>
                                    </p:animScale>
                                    <p:animScale>
                                      <p:cBhvr>
                                        <p:cTn id="55" dur="166" decel="50000">
                                          <p:stCondLst>
                                            <p:cond delay="1668"/>
                                          </p:stCondLst>
                                        </p:cTn>
                                        <p:tgtEl>
                                          <p:spTgt spid="36"/>
                                        </p:tgtEl>
                                      </p:cBhvr>
                                      <p:to x="100000" y="100000"/>
                                    </p:animScale>
                                    <p:animScale>
                                      <p:cBhvr>
                                        <p:cTn id="56" dur="26">
                                          <p:stCondLst>
                                            <p:cond delay="1808"/>
                                          </p:stCondLst>
                                        </p:cTn>
                                        <p:tgtEl>
                                          <p:spTgt spid="36"/>
                                        </p:tgtEl>
                                      </p:cBhvr>
                                      <p:to x="100000" y="95000"/>
                                    </p:animScale>
                                    <p:animScale>
                                      <p:cBhvr>
                                        <p:cTn id="57" dur="166" decel="50000">
                                          <p:stCondLst>
                                            <p:cond delay="1834"/>
                                          </p:stCondLst>
                                        </p:cTn>
                                        <p:tgtEl>
                                          <p:spTgt spid="36"/>
                                        </p:tgtEl>
                                      </p:cBhvr>
                                      <p:to x="100000" y="100000"/>
                                    </p:animScale>
                                  </p:childTnLst>
                                </p:cTn>
                              </p:par>
                              <p:par>
                                <p:cTn id="58" presetID="26"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down)">
                                      <p:cBhvr>
                                        <p:cTn id="60" dur="580">
                                          <p:stCondLst>
                                            <p:cond delay="0"/>
                                          </p:stCondLst>
                                        </p:cTn>
                                        <p:tgtEl>
                                          <p:spTgt spid="37"/>
                                        </p:tgtEl>
                                      </p:cBhvr>
                                    </p:animEffect>
                                    <p:anim calcmode="lin" valueType="num">
                                      <p:cBhvr>
                                        <p:cTn id="61"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66" dur="26">
                                          <p:stCondLst>
                                            <p:cond delay="650"/>
                                          </p:stCondLst>
                                        </p:cTn>
                                        <p:tgtEl>
                                          <p:spTgt spid="37"/>
                                        </p:tgtEl>
                                      </p:cBhvr>
                                      <p:to x="100000" y="60000"/>
                                    </p:animScale>
                                    <p:animScale>
                                      <p:cBhvr>
                                        <p:cTn id="67" dur="166" decel="50000">
                                          <p:stCondLst>
                                            <p:cond delay="676"/>
                                          </p:stCondLst>
                                        </p:cTn>
                                        <p:tgtEl>
                                          <p:spTgt spid="37"/>
                                        </p:tgtEl>
                                      </p:cBhvr>
                                      <p:to x="100000" y="100000"/>
                                    </p:animScale>
                                    <p:animScale>
                                      <p:cBhvr>
                                        <p:cTn id="68" dur="26">
                                          <p:stCondLst>
                                            <p:cond delay="1312"/>
                                          </p:stCondLst>
                                        </p:cTn>
                                        <p:tgtEl>
                                          <p:spTgt spid="37"/>
                                        </p:tgtEl>
                                      </p:cBhvr>
                                      <p:to x="100000" y="80000"/>
                                    </p:animScale>
                                    <p:animScale>
                                      <p:cBhvr>
                                        <p:cTn id="69" dur="166" decel="50000">
                                          <p:stCondLst>
                                            <p:cond delay="1338"/>
                                          </p:stCondLst>
                                        </p:cTn>
                                        <p:tgtEl>
                                          <p:spTgt spid="37"/>
                                        </p:tgtEl>
                                      </p:cBhvr>
                                      <p:to x="100000" y="100000"/>
                                    </p:animScale>
                                    <p:animScale>
                                      <p:cBhvr>
                                        <p:cTn id="70" dur="26">
                                          <p:stCondLst>
                                            <p:cond delay="1642"/>
                                          </p:stCondLst>
                                        </p:cTn>
                                        <p:tgtEl>
                                          <p:spTgt spid="37"/>
                                        </p:tgtEl>
                                      </p:cBhvr>
                                      <p:to x="100000" y="90000"/>
                                    </p:animScale>
                                    <p:animScale>
                                      <p:cBhvr>
                                        <p:cTn id="71" dur="166" decel="50000">
                                          <p:stCondLst>
                                            <p:cond delay="1668"/>
                                          </p:stCondLst>
                                        </p:cTn>
                                        <p:tgtEl>
                                          <p:spTgt spid="37"/>
                                        </p:tgtEl>
                                      </p:cBhvr>
                                      <p:to x="100000" y="100000"/>
                                    </p:animScale>
                                    <p:animScale>
                                      <p:cBhvr>
                                        <p:cTn id="72" dur="26">
                                          <p:stCondLst>
                                            <p:cond delay="1808"/>
                                          </p:stCondLst>
                                        </p:cTn>
                                        <p:tgtEl>
                                          <p:spTgt spid="37"/>
                                        </p:tgtEl>
                                      </p:cBhvr>
                                      <p:to x="100000" y="95000"/>
                                    </p:animScale>
                                    <p:animScale>
                                      <p:cBhvr>
                                        <p:cTn id="73" dur="166" decel="50000">
                                          <p:stCondLst>
                                            <p:cond delay="1834"/>
                                          </p:stCondLst>
                                        </p:cTn>
                                        <p:tgtEl>
                                          <p:spTgt spid="37"/>
                                        </p:tgtEl>
                                      </p:cBhvr>
                                      <p:to x="100000" y="100000"/>
                                    </p:animScale>
                                  </p:childTnLst>
                                </p:cTn>
                              </p:par>
                              <p:par>
                                <p:cTn id="74" presetID="26"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down)">
                                      <p:cBhvr>
                                        <p:cTn id="76" dur="580">
                                          <p:stCondLst>
                                            <p:cond delay="0"/>
                                          </p:stCondLst>
                                        </p:cTn>
                                        <p:tgtEl>
                                          <p:spTgt spid="38"/>
                                        </p:tgtEl>
                                      </p:cBhvr>
                                    </p:animEffect>
                                    <p:anim calcmode="lin" valueType="num">
                                      <p:cBhvr>
                                        <p:cTn id="77"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82" dur="26">
                                          <p:stCondLst>
                                            <p:cond delay="650"/>
                                          </p:stCondLst>
                                        </p:cTn>
                                        <p:tgtEl>
                                          <p:spTgt spid="38"/>
                                        </p:tgtEl>
                                      </p:cBhvr>
                                      <p:to x="100000" y="60000"/>
                                    </p:animScale>
                                    <p:animScale>
                                      <p:cBhvr>
                                        <p:cTn id="83" dur="166" decel="50000">
                                          <p:stCondLst>
                                            <p:cond delay="676"/>
                                          </p:stCondLst>
                                        </p:cTn>
                                        <p:tgtEl>
                                          <p:spTgt spid="38"/>
                                        </p:tgtEl>
                                      </p:cBhvr>
                                      <p:to x="100000" y="100000"/>
                                    </p:animScale>
                                    <p:animScale>
                                      <p:cBhvr>
                                        <p:cTn id="84" dur="26">
                                          <p:stCondLst>
                                            <p:cond delay="1312"/>
                                          </p:stCondLst>
                                        </p:cTn>
                                        <p:tgtEl>
                                          <p:spTgt spid="38"/>
                                        </p:tgtEl>
                                      </p:cBhvr>
                                      <p:to x="100000" y="80000"/>
                                    </p:animScale>
                                    <p:animScale>
                                      <p:cBhvr>
                                        <p:cTn id="85" dur="166" decel="50000">
                                          <p:stCondLst>
                                            <p:cond delay="1338"/>
                                          </p:stCondLst>
                                        </p:cTn>
                                        <p:tgtEl>
                                          <p:spTgt spid="38"/>
                                        </p:tgtEl>
                                      </p:cBhvr>
                                      <p:to x="100000" y="100000"/>
                                    </p:animScale>
                                    <p:animScale>
                                      <p:cBhvr>
                                        <p:cTn id="86" dur="26">
                                          <p:stCondLst>
                                            <p:cond delay="1642"/>
                                          </p:stCondLst>
                                        </p:cTn>
                                        <p:tgtEl>
                                          <p:spTgt spid="38"/>
                                        </p:tgtEl>
                                      </p:cBhvr>
                                      <p:to x="100000" y="90000"/>
                                    </p:animScale>
                                    <p:animScale>
                                      <p:cBhvr>
                                        <p:cTn id="87" dur="166" decel="50000">
                                          <p:stCondLst>
                                            <p:cond delay="1668"/>
                                          </p:stCondLst>
                                        </p:cTn>
                                        <p:tgtEl>
                                          <p:spTgt spid="38"/>
                                        </p:tgtEl>
                                      </p:cBhvr>
                                      <p:to x="100000" y="100000"/>
                                    </p:animScale>
                                    <p:animScale>
                                      <p:cBhvr>
                                        <p:cTn id="88" dur="26">
                                          <p:stCondLst>
                                            <p:cond delay="1808"/>
                                          </p:stCondLst>
                                        </p:cTn>
                                        <p:tgtEl>
                                          <p:spTgt spid="38"/>
                                        </p:tgtEl>
                                      </p:cBhvr>
                                      <p:to x="100000" y="95000"/>
                                    </p:animScale>
                                    <p:animScale>
                                      <p:cBhvr>
                                        <p:cTn id="89" dur="166" decel="50000">
                                          <p:stCondLst>
                                            <p:cond delay="1834"/>
                                          </p:stCondLst>
                                        </p:cTn>
                                        <p:tgtEl>
                                          <p:spTgt spid="38"/>
                                        </p:tgtEl>
                                      </p:cBhvr>
                                      <p:to x="100000" y="100000"/>
                                    </p:animScale>
                                  </p:childTnLst>
                                </p:cTn>
                              </p:par>
                              <p:par>
                                <p:cTn id="90" presetID="26" presetClass="entr" presetSubtype="0"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wipe(down)">
                                      <p:cBhvr>
                                        <p:cTn id="92" dur="580">
                                          <p:stCondLst>
                                            <p:cond delay="0"/>
                                          </p:stCondLst>
                                        </p:cTn>
                                        <p:tgtEl>
                                          <p:spTgt spid="39"/>
                                        </p:tgtEl>
                                      </p:cBhvr>
                                    </p:animEffect>
                                    <p:anim calcmode="lin" valueType="num">
                                      <p:cBhvr>
                                        <p:cTn id="93"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98" dur="26">
                                          <p:stCondLst>
                                            <p:cond delay="650"/>
                                          </p:stCondLst>
                                        </p:cTn>
                                        <p:tgtEl>
                                          <p:spTgt spid="39"/>
                                        </p:tgtEl>
                                      </p:cBhvr>
                                      <p:to x="100000" y="60000"/>
                                    </p:animScale>
                                    <p:animScale>
                                      <p:cBhvr>
                                        <p:cTn id="99" dur="166" decel="50000">
                                          <p:stCondLst>
                                            <p:cond delay="676"/>
                                          </p:stCondLst>
                                        </p:cTn>
                                        <p:tgtEl>
                                          <p:spTgt spid="39"/>
                                        </p:tgtEl>
                                      </p:cBhvr>
                                      <p:to x="100000" y="100000"/>
                                    </p:animScale>
                                    <p:animScale>
                                      <p:cBhvr>
                                        <p:cTn id="100" dur="26">
                                          <p:stCondLst>
                                            <p:cond delay="1312"/>
                                          </p:stCondLst>
                                        </p:cTn>
                                        <p:tgtEl>
                                          <p:spTgt spid="39"/>
                                        </p:tgtEl>
                                      </p:cBhvr>
                                      <p:to x="100000" y="80000"/>
                                    </p:animScale>
                                    <p:animScale>
                                      <p:cBhvr>
                                        <p:cTn id="101" dur="166" decel="50000">
                                          <p:stCondLst>
                                            <p:cond delay="1338"/>
                                          </p:stCondLst>
                                        </p:cTn>
                                        <p:tgtEl>
                                          <p:spTgt spid="39"/>
                                        </p:tgtEl>
                                      </p:cBhvr>
                                      <p:to x="100000" y="100000"/>
                                    </p:animScale>
                                    <p:animScale>
                                      <p:cBhvr>
                                        <p:cTn id="102" dur="26">
                                          <p:stCondLst>
                                            <p:cond delay="1642"/>
                                          </p:stCondLst>
                                        </p:cTn>
                                        <p:tgtEl>
                                          <p:spTgt spid="39"/>
                                        </p:tgtEl>
                                      </p:cBhvr>
                                      <p:to x="100000" y="90000"/>
                                    </p:animScale>
                                    <p:animScale>
                                      <p:cBhvr>
                                        <p:cTn id="103" dur="166" decel="50000">
                                          <p:stCondLst>
                                            <p:cond delay="1668"/>
                                          </p:stCondLst>
                                        </p:cTn>
                                        <p:tgtEl>
                                          <p:spTgt spid="39"/>
                                        </p:tgtEl>
                                      </p:cBhvr>
                                      <p:to x="100000" y="100000"/>
                                    </p:animScale>
                                    <p:animScale>
                                      <p:cBhvr>
                                        <p:cTn id="104" dur="26">
                                          <p:stCondLst>
                                            <p:cond delay="1808"/>
                                          </p:stCondLst>
                                        </p:cTn>
                                        <p:tgtEl>
                                          <p:spTgt spid="39"/>
                                        </p:tgtEl>
                                      </p:cBhvr>
                                      <p:to x="100000" y="95000"/>
                                    </p:animScale>
                                    <p:animScale>
                                      <p:cBhvr>
                                        <p:cTn id="105" dur="166" decel="50000">
                                          <p:stCondLst>
                                            <p:cond delay="1834"/>
                                          </p:stCondLst>
                                        </p:cTn>
                                        <p:tgtEl>
                                          <p:spTgt spid="39"/>
                                        </p:tgtEl>
                                      </p:cBhvr>
                                      <p:to x="100000" y="100000"/>
                                    </p:animScale>
                                  </p:childTnLst>
                                </p:cTn>
                              </p:par>
                              <p:par>
                                <p:cTn id="106" presetID="26" presetClass="entr" presetSubtype="0"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wipe(down)">
                                      <p:cBhvr>
                                        <p:cTn id="108" dur="580">
                                          <p:stCondLst>
                                            <p:cond delay="0"/>
                                          </p:stCondLst>
                                        </p:cTn>
                                        <p:tgtEl>
                                          <p:spTgt spid="40"/>
                                        </p:tgtEl>
                                      </p:cBhvr>
                                    </p:animEffect>
                                    <p:anim calcmode="lin" valueType="num">
                                      <p:cBhvr>
                                        <p:cTn id="109"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14" dur="26">
                                          <p:stCondLst>
                                            <p:cond delay="650"/>
                                          </p:stCondLst>
                                        </p:cTn>
                                        <p:tgtEl>
                                          <p:spTgt spid="40"/>
                                        </p:tgtEl>
                                      </p:cBhvr>
                                      <p:to x="100000" y="60000"/>
                                    </p:animScale>
                                    <p:animScale>
                                      <p:cBhvr>
                                        <p:cTn id="115" dur="166" decel="50000">
                                          <p:stCondLst>
                                            <p:cond delay="676"/>
                                          </p:stCondLst>
                                        </p:cTn>
                                        <p:tgtEl>
                                          <p:spTgt spid="40"/>
                                        </p:tgtEl>
                                      </p:cBhvr>
                                      <p:to x="100000" y="100000"/>
                                    </p:animScale>
                                    <p:animScale>
                                      <p:cBhvr>
                                        <p:cTn id="116" dur="26">
                                          <p:stCondLst>
                                            <p:cond delay="1312"/>
                                          </p:stCondLst>
                                        </p:cTn>
                                        <p:tgtEl>
                                          <p:spTgt spid="40"/>
                                        </p:tgtEl>
                                      </p:cBhvr>
                                      <p:to x="100000" y="80000"/>
                                    </p:animScale>
                                    <p:animScale>
                                      <p:cBhvr>
                                        <p:cTn id="117" dur="166" decel="50000">
                                          <p:stCondLst>
                                            <p:cond delay="1338"/>
                                          </p:stCondLst>
                                        </p:cTn>
                                        <p:tgtEl>
                                          <p:spTgt spid="40"/>
                                        </p:tgtEl>
                                      </p:cBhvr>
                                      <p:to x="100000" y="100000"/>
                                    </p:animScale>
                                    <p:animScale>
                                      <p:cBhvr>
                                        <p:cTn id="118" dur="26">
                                          <p:stCondLst>
                                            <p:cond delay="1642"/>
                                          </p:stCondLst>
                                        </p:cTn>
                                        <p:tgtEl>
                                          <p:spTgt spid="40"/>
                                        </p:tgtEl>
                                      </p:cBhvr>
                                      <p:to x="100000" y="90000"/>
                                    </p:animScale>
                                    <p:animScale>
                                      <p:cBhvr>
                                        <p:cTn id="119" dur="166" decel="50000">
                                          <p:stCondLst>
                                            <p:cond delay="1668"/>
                                          </p:stCondLst>
                                        </p:cTn>
                                        <p:tgtEl>
                                          <p:spTgt spid="40"/>
                                        </p:tgtEl>
                                      </p:cBhvr>
                                      <p:to x="100000" y="100000"/>
                                    </p:animScale>
                                    <p:animScale>
                                      <p:cBhvr>
                                        <p:cTn id="120" dur="26">
                                          <p:stCondLst>
                                            <p:cond delay="1808"/>
                                          </p:stCondLst>
                                        </p:cTn>
                                        <p:tgtEl>
                                          <p:spTgt spid="40"/>
                                        </p:tgtEl>
                                      </p:cBhvr>
                                      <p:to x="100000" y="95000"/>
                                    </p:animScale>
                                    <p:animScale>
                                      <p:cBhvr>
                                        <p:cTn id="121" dur="166" decel="50000">
                                          <p:stCondLst>
                                            <p:cond delay="1834"/>
                                          </p:stCondLst>
                                        </p:cTn>
                                        <p:tgtEl>
                                          <p:spTgt spid="40"/>
                                        </p:tgtEl>
                                      </p:cBhvr>
                                      <p:to x="100000" y="100000"/>
                                    </p:animScale>
                                  </p:childTnLst>
                                </p:cTn>
                              </p:par>
                              <p:par>
                                <p:cTn id="122" presetID="26" presetClass="entr" presetSubtype="0" fill="hold" grpId="0" nodeType="with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wipe(down)">
                                      <p:cBhvr>
                                        <p:cTn id="124" dur="580">
                                          <p:stCondLst>
                                            <p:cond delay="0"/>
                                          </p:stCondLst>
                                        </p:cTn>
                                        <p:tgtEl>
                                          <p:spTgt spid="41"/>
                                        </p:tgtEl>
                                      </p:cBhvr>
                                    </p:animEffect>
                                    <p:anim calcmode="lin" valueType="num">
                                      <p:cBhvr>
                                        <p:cTn id="125"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0" dur="26">
                                          <p:stCondLst>
                                            <p:cond delay="650"/>
                                          </p:stCondLst>
                                        </p:cTn>
                                        <p:tgtEl>
                                          <p:spTgt spid="41"/>
                                        </p:tgtEl>
                                      </p:cBhvr>
                                      <p:to x="100000" y="60000"/>
                                    </p:animScale>
                                    <p:animScale>
                                      <p:cBhvr>
                                        <p:cTn id="131" dur="166" decel="50000">
                                          <p:stCondLst>
                                            <p:cond delay="676"/>
                                          </p:stCondLst>
                                        </p:cTn>
                                        <p:tgtEl>
                                          <p:spTgt spid="41"/>
                                        </p:tgtEl>
                                      </p:cBhvr>
                                      <p:to x="100000" y="100000"/>
                                    </p:animScale>
                                    <p:animScale>
                                      <p:cBhvr>
                                        <p:cTn id="132" dur="26">
                                          <p:stCondLst>
                                            <p:cond delay="1312"/>
                                          </p:stCondLst>
                                        </p:cTn>
                                        <p:tgtEl>
                                          <p:spTgt spid="41"/>
                                        </p:tgtEl>
                                      </p:cBhvr>
                                      <p:to x="100000" y="80000"/>
                                    </p:animScale>
                                    <p:animScale>
                                      <p:cBhvr>
                                        <p:cTn id="133" dur="166" decel="50000">
                                          <p:stCondLst>
                                            <p:cond delay="1338"/>
                                          </p:stCondLst>
                                        </p:cTn>
                                        <p:tgtEl>
                                          <p:spTgt spid="41"/>
                                        </p:tgtEl>
                                      </p:cBhvr>
                                      <p:to x="100000" y="100000"/>
                                    </p:animScale>
                                    <p:animScale>
                                      <p:cBhvr>
                                        <p:cTn id="134" dur="26">
                                          <p:stCondLst>
                                            <p:cond delay="1642"/>
                                          </p:stCondLst>
                                        </p:cTn>
                                        <p:tgtEl>
                                          <p:spTgt spid="41"/>
                                        </p:tgtEl>
                                      </p:cBhvr>
                                      <p:to x="100000" y="90000"/>
                                    </p:animScale>
                                    <p:animScale>
                                      <p:cBhvr>
                                        <p:cTn id="135" dur="166" decel="50000">
                                          <p:stCondLst>
                                            <p:cond delay="1668"/>
                                          </p:stCondLst>
                                        </p:cTn>
                                        <p:tgtEl>
                                          <p:spTgt spid="41"/>
                                        </p:tgtEl>
                                      </p:cBhvr>
                                      <p:to x="100000" y="100000"/>
                                    </p:animScale>
                                    <p:animScale>
                                      <p:cBhvr>
                                        <p:cTn id="136" dur="26">
                                          <p:stCondLst>
                                            <p:cond delay="1808"/>
                                          </p:stCondLst>
                                        </p:cTn>
                                        <p:tgtEl>
                                          <p:spTgt spid="41"/>
                                        </p:tgtEl>
                                      </p:cBhvr>
                                      <p:to x="100000" y="95000"/>
                                    </p:animScale>
                                    <p:animScale>
                                      <p:cBhvr>
                                        <p:cTn id="137" dur="166" decel="50000">
                                          <p:stCondLst>
                                            <p:cond delay="1834"/>
                                          </p:stCondLst>
                                        </p:cTn>
                                        <p:tgtEl>
                                          <p:spTgt spid="41"/>
                                        </p:tgtEl>
                                      </p:cBhvr>
                                      <p:to x="100000" y="100000"/>
                                    </p:animScale>
                                  </p:childTnLst>
                                </p:cTn>
                              </p:par>
                              <p:par>
                                <p:cTn id="138" presetID="26" presetClass="entr" presetSubtype="0" fill="hold" grpId="0" nodeType="with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wipe(down)">
                                      <p:cBhvr>
                                        <p:cTn id="140" dur="580">
                                          <p:stCondLst>
                                            <p:cond delay="0"/>
                                          </p:stCondLst>
                                        </p:cTn>
                                        <p:tgtEl>
                                          <p:spTgt spid="42"/>
                                        </p:tgtEl>
                                      </p:cBhvr>
                                    </p:animEffect>
                                    <p:anim calcmode="lin" valueType="num">
                                      <p:cBhvr>
                                        <p:cTn id="141"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142"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43"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144"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145"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146" dur="26">
                                          <p:stCondLst>
                                            <p:cond delay="650"/>
                                          </p:stCondLst>
                                        </p:cTn>
                                        <p:tgtEl>
                                          <p:spTgt spid="42"/>
                                        </p:tgtEl>
                                      </p:cBhvr>
                                      <p:to x="100000" y="60000"/>
                                    </p:animScale>
                                    <p:animScale>
                                      <p:cBhvr>
                                        <p:cTn id="147" dur="166" decel="50000">
                                          <p:stCondLst>
                                            <p:cond delay="676"/>
                                          </p:stCondLst>
                                        </p:cTn>
                                        <p:tgtEl>
                                          <p:spTgt spid="42"/>
                                        </p:tgtEl>
                                      </p:cBhvr>
                                      <p:to x="100000" y="100000"/>
                                    </p:animScale>
                                    <p:animScale>
                                      <p:cBhvr>
                                        <p:cTn id="148" dur="26">
                                          <p:stCondLst>
                                            <p:cond delay="1312"/>
                                          </p:stCondLst>
                                        </p:cTn>
                                        <p:tgtEl>
                                          <p:spTgt spid="42"/>
                                        </p:tgtEl>
                                      </p:cBhvr>
                                      <p:to x="100000" y="80000"/>
                                    </p:animScale>
                                    <p:animScale>
                                      <p:cBhvr>
                                        <p:cTn id="149" dur="166" decel="50000">
                                          <p:stCondLst>
                                            <p:cond delay="1338"/>
                                          </p:stCondLst>
                                        </p:cTn>
                                        <p:tgtEl>
                                          <p:spTgt spid="42"/>
                                        </p:tgtEl>
                                      </p:cBhvr>
                                      <p:to x="100000" y="100000"/>
                                    </p:animScale>
                                    <p:animScale>
                                      <p:cBhvr>
                                        <p:cTn id="150" dur="26">
                                          <p:stCondLst>
                                            <p:cond delay="1642"/>
                                          </p:stCondLst>
                                        </p:cTn>
                                        <p:tgtEl>
                                          <p:spTgt spid="42"/>
                                        </p:tgtEl>
                                      </p:cBhvr>
                                      <p:to x="100000" y="90000"/>
                                    </p:animScale>
                                    <p:animScale>
                                      <p:cBhvr>
                                        <p:cTn id="151" dur="166" decel="50000">
                                          <p:stCondLst>
                                            <p:cond delay="1668"/>
                                          </p:stCondLst>
                                        </p:cTn>
                                        <p:tgtEl>
                                          <p:spTgt spid="42"/>
                                        </p:tgtEl>
                                      </p:cBhvr>
                                      <p:to x="100000" y="100000"/>
                                    </p:animScale>
                                    <p:animScale>
                                      <p:cBhvr>
                                        <p:cTn id="152" dur="26">
                                          <p:stCondLst>
                                            <p:cond delay="1808"/>
                                          </p:stCondLst>
                                        </p:cTn>
                                        <p:tgtEl>
                                          <p:spTgt spid="42"/>
                                        </p:tgtEl>
                                      </p:cBhvr>
                                      <p:to x="100000" y="95000"/>
                                    </p:animScale>
                                    <p:animScale>
                                      <p:cBhvr>
                                        <p:cTn id="153" dur="166" decel="50000">
                                          <p:stCondLst>
                                            <p:cond delay="1834"/>
                                          </p:stCondLst>
                                        </p:cTn>
                                        <p:tgtEl>
                                          <p:spTgt spid="42"/>
                                        </p:tgtEl>
                                      </p:cBhvr>
                                      <p:to x="100000" y="100000"/>
                                    </p:animScale>
                                  </p:childTnLst>
                                </p:cTn>
                              </p:par>
                              <p:par>
                                <p:cTn id="154" presetID="26" presetClass="entr" presetSubtype="0" fill="hold" grpId="0" nodeType="withEffect">
                                  <p:stCondLst>
                                    <p:cond delay="0"/>
                                  </p:stCondLst>
                                  <p:childTnLst>
                                    <p:set>
                                      <p:cBhvr>
                                        <p:cTn id="155" dur="1" fill="hold">
                                          <p:stCondLst>
                                            <p:cond delay="0"/>
                                          </p:stCondLst>
                                        </p:cTn>
                                        <p:tgtEl>
                                          <p:spTgt spid="43"/>
                                        </p:tgtEl>
                                        <p:attrNameLst>
                                          <p:attrName>style.visibility</p:attrName>
                                        </p:attrNameLst>
                                      </p:cBhvr>
                                      <p:to>
                                        <p:strVal val="visible"/>
                                      </p:to>
                                    </p:set>
                                    <p:animEffect transition="in" filter="wipe(down)">
                                      <p:cBhvr>
                                        <p:cTn id="156" dur="580">
                                          <p:stCondLst>
                                            <p:cond delay="0"/>
                                          </p:stCondLst>
                                        </p:cTn>
                                        <p:tgtEl>
                                          <p:spTgt spid="43"/>
                                        </p:tgtEl>
                                      </p:cBhvr>
                                    </p:animEffect>
                                    <p:anim calcmode="lin" valueType="num">
                                      <p:cBhvr>
                                        <p:cTn id="157"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162" dur="26">
                                          <p:stCondLst>
                                            <p:cond delay="650"/>
                                          </p:stCondLst>
                                        </p:cTn>
                                        <p:tgtEl>
                                          <p:spTgt spid="43"/>
                                        </p:tgtEl>
                                      </p:cBhvr>
                                      <p:to x="100000" y="60000"/>
                                    </p:animScale>
                                    <p:animScale>
                                      <p:cBhvr>
                                        <p:cTn id="163" dur="166" decel="50000">
                                          <p:stCondLst>
                                            <p:cond delay="676"/>
                                          </p:stCondLst>
                                        </p:cTn>
                                        <p:tgtEl>
                                          <p:spTgt spid="43"/>
                                        </p:tgtEl>
                                      </p:cBhvr>
                                      <p:to x="100000" y="100000"/>
                                    </p:animScale>
                                    <p:animScale>
                                      <p:cBhvr>
                                        <p:cTn id="164" dur="26">
                                          <p:stCondLst>
                                            <p:cond delay="1312"/>
                                          </p:stCondLst>
                                        </p:cTn>
                                        <p:tgtEl>
                                          <p:spTgt spid="43"/>
                                        </p:tgtEl>
                                      </p:cBhvr>
                                      <p:to x="100000" y="80000"/>
                                    </p:animScale>
                                    <p:animScale>
                                      <p:cBhvr>
                                        <p:cTn id="165" dur="166" decel="50000">
                                          <p:stCondLst>
                                            <p:cond delay="1338"/>
                                          </p:stCondLst>
                                        </p:cTn>
                                        <p:tgtEl>
                                          <p:spTgt spid="43"/>
                                        </p:tgtEl>
                                      </p:cBhvr>
                                      <p:to x="100000" y="100000"/>
                                    </p:animScale>
                                    <p:animScale>
                                      <p:cBhvr>
                                        <p:cTn id="166" dur="26">
                                          <p:stCondLst>
                                            <p:cond delay="1642"/>
                                          </p:stCondLst>
                                        </p:cTn>
                                        <p:tgtEl>
                                          <p:spTgt spid="43"/>
                                        </p:tgtEl>
                                      </p:cBhvr>
                                      <p:to x="100000" y="90000"/>
                                    </p:animScale>
                                    <p:animScale>
                                      <p:cBhvr>
                                        <p:cTn id="167" dur="166" decel="50000">
                                          <p:stCondLst>
                                            <p:cond delay="1668"/>
                                          </p:stCondLst>
                                        </p:cTn>
                                        <p:tgtEl>
                                          <p:spTgt spid="43"/>
                                        </p:tgtEl>
                                      </p:cBhvr>
                                      <p:to x="100000" y="100000"/>
                                    </p:animScale>
                                    <p:animScale>
                                      <p:cBhvr>
                                        <p:cTn id="168" dur="26">
                                          <p:stCondLst>
                                            <p:cond delay="1808"/>
                                          </p:stCondLst>
                                        </p:cTn>
                                        <p:tgtEl>
                                          <p:spTgt spid="43"/>
                                        </p:tgtEl>
                                      </p:cBhvr>
                                      <p:to x="100000" y="95000"/>
                                    </p:animScale>
                                    <p:animScale>
                                      <p:cBhvr>
                                        <p:cTn id="169" dur="166" decel="50000">
                                          <p:stCondLst>
                                            <p:cond delay="1834"/>
                                          </p:stCondLst>
                                        </p:cTn>
                                        <p:tgtEl>
                                          <p:spTgt spid="43"/>
                                        </p:tgtEl>
                                      </p:cBhvr>
                                      <p:to x="100000" y="100000"/>
                                    </p:animScale>
                                  </p:childTnLst>
                                </p:cTn>
                              </p:par>
                              <p:par>
                                <p:cTn id="170" presetID="26" presetClass="entr" presetSubtype="0" fill="hold" grpId="0" nodeType="with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wipe(down)">
                                      <p:cBhvr>
                                        <p:cTn id="172" dur="580">
                                          <p:stCondLst>
                                            <p:cond delay="0"/>
                                          </p:stCondLst>
                                        </p:cTn>
                                        <p:tgtEl>
                                          <p:spTgt spid="44"/>
                                        </p:tgtEl>
                                      </p:cBhvr>
                                    </p:animEffect>
                                    <p:anim calcmode="lin" valueType="num">
                                      <p:cBhvr>
                                        <p:cTn id="173"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78" dur="26">
                                          <p:stCondLst>
                                            <p:cond delay="650"/>
                                          </p:stCondLst>
                                        </p:cTn>
                                        <p:tgtEl>
                                          <p:spTgt spid="44"/>
                                        </p:tgtEl>
                                      </p:cBhvr>
                                      <p:to x="100000" y="60000"/>
                                    </p:animScale>
                                    <p:animScale>
                                      <p:cBhvr>
                                        <p:cTn id="179" dur="166" decel="50000">
                                          <p:stCondLst>
                                            <p:cond delay="676"/>
                                          </p:stCondLst>
                                        </p:cTn>
                                        <p:tgtEl>
                                          <p:spTgt spid="44"/>
                                        </p:tgtEl>
                                      </p:cBhvr>
                                      <p:to x="100000" y="100000"/>
                                    </p:animScale>
                                    <p:animScale>
                                      <p:cBhvr>
                                        <p:cTn id="180" dur="26">
                                          <p:stCondLst>
                                            <p:cond delay="1312"/>
                                          </p:stCondLst>
                                        </p:cTn>
                                        <p:tgtEl>
                                          <p:spTgt spid="44"/>
                                        </p:tgtEl>
                                      </p:cBhvr>
                                      <p:to x="100000" y="80000"/>
                                    </p:animScale>
                                    <p:animScale>
                                      <p:cBhvr>
                                        <p:cTn id="181" dur="166" decel="50000">
                                          <p:stCondLst>
                                            <p:cond delay="1338"/>
                                          </p:stCondLst>
                                        </p:cTn>
                                        <p:tgtEl>
                                          <p:spTgt spid="44"/>
                                        </p:tgtEl>
                                      </p:cBhvr>
                                      <p:to x="100000" y="100000"/>
                                    </p:animScale>
                                    <p:animScale>
                                      <p:cBhvr>
                                        <p:cTn id="182" dur="26">
                                          <p:stCondLst>
                                            <p:cond delay="1642"/>
                                          </p:stCondLst>
                                        </p:cTn>
                                        <p:tgtEl>
                                          <p:spTgt spid="44"/>
                                        </p:tgtEl>
                                      </p:cBhvr>
                                      <p:to x="100000" y="90000"/>
                                    </p:animScale>
                                    <p:animScale>
                                      <p:cBhvr>
                                        <p:cTn id="183" dur="166" decel="50000">
                                          <p:stCondLst>
                                            <p:cond delay="1668"/>
                                          </p:stCondLst>
                                        </p:cTn>
                                        <p:tgtEl>
                                          <p:spTgt spid="44"/>
                                        </p:tgtEl>
                                      </p:cBhvr>
                                      <p:to x="100000" y="100000"/>
                                    </p:animScale>
                                    <p:animScale>
                                      <p:cBhvr>
                                        <p:cTn id="184" dur="26">
                                          <p:stCondLst>
                                            <p:cond delay="1808"/>
                                          </p:stCondLst>
                                        </p:cTn>
                                        <p:tgtEl>
                                          <p:spTgt spid="44"/>
                                        </p:tgtEl>
                                      </p:cBhvr>
                                      <p:to x="100000" y="95000"/>
                                    </p:animScale>
                                    <p:animScale>
                                      <p:cBhvr>
                                        <p:cTn id="185" dur="166" decel="50000">
                                          <p:stCondLst>
                                            <p:cond delay="1834"/>
                                          </p:stCondLst>
                                        </p:cTn>
                                        <p:tgtEl>
                                          <p:spTgt spid="44"/>
                                        </p:tgtEl>
                                      </p:cBhvr>
                                      <p:to x="100000" y="100000"/>
                                    </p:animScale>
                                  </p:childTnLst>
                                </p:cTn>
                              </p:par>
                              <p:par>
                                <p:cTn id="186" presetID="26" presetClass="entr" presetSubtype="0" fill="hold" grpId="0" nodeType="withEffect">
                                  <p:stCondLst>
                                    <p:cond delay="0"/>
                                  </p:stCondLst>
                                  <p:childTnLst>
                                    <p:set>
                                      <p:cBhvr>
                                        <p:cTn id="187" dur="1" fill="hold">
                                          <p:stCondLst>
                                            <p:cond delay="0"/>
                                          </p:stCondLst>
                                        </p:cTn>
                                        <p:tgtEl>
                                          <p:spTgt spid="45"/>
                                        </p:tgtEl>
                                        <p:attrNameLst>
                                          <p:attrName>style.visibility</p:attrName>
                                        </p:attrNameLst>
                                      </p:cBhvr>
                                      <p:to>
                                        <p:strVal val="visible"/>
                                      </p:to>
                                    </p:set>
                                    <p:animEffect transition="in" filter="wipe(down)">
                                      <p:cBhvr>
                                        <p:cTn id="188" dur="580">
                                          <p:stCondLst>
                                            <p:cond delay="0"/>
                                          </p:stCondLst>
                                        </p:cTn>
                                        <p:tgtEl>
                                          <p:spTgt spid="45"/>
                                        </p:tgtEl>
                                      </p:cBhvr>
                                    </p:animEffect>
                                    <p:anim calcmode="lin" valueType="num">
                                      <p:cBhvr>
                                        <p:cTn id="189"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90"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91"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192"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193"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194" dur="26">
                                          <p:stCondLst>
                                            <p:cond delay="650"/>
                                          </p:stCondLst>
                                        </p:cTn>
                                        <p:tgtEl>
                                          <p:spTgt spid="45"/>
                                        </p:tgtEl>
                                      </p:cBhvr>
                                      <p:to x="100000" y="60000"/>
                                    </p:animScale>
                                    <p:animScale>
                                      <p:cBhvr>
                                        <p:cTn id="195" dur="166" decel="50000">
                                          <p:stCondLst>
                                            <p:cond delay="676"/>
                                          </p:stCondLst>
                                        </p:cTn>
                                        <p:tgtEl>
                                          <p:spTgt spid="45"/>
                                        </p:tgtEl>
                                      </p:cBhvr>
                                      <p:to x="100000" y="100000"/>
                                    </p:animScale>
                                    <p:animScale>
                                      <p:cBhvr>
                                        <p:cTn id="196" dur="26">
                                          <p:stCondLst>
                                            <p:cond delay="1312"/>
                                          </p:stCondLst>
                                        </p:cTn>
                                        <p:tgtEl>
                                          <p:spTgt spid="45"/>
                                        </p:tgtEl>
                                      </p:cBhvr>
                                      <p:to x="100000" y="80000"/>
                                    </p:animScale>
                                    <p:animScale>
                                      <p:cBhvr>
                                        <p:cTn id="197" dur="166" decel="50000">
                                          <p:stCondLst>
                                            <p:cond delay="1338"/>
                                          </p:stCondLst>
                                        </p:cTn>
                                        <p:tgtEl>
                                          <p:spTgt spid="45"/>
                                        </p:tgtEl>
                                      </p:cBhvr>
                                      <p:to x="100000" y="100000"/>
                                    </p:animScale>
                                    <p:animScale>
                                      <p:cBhvr>
                                        <p:cTn id="198" dur="26">
                                          <p:stCondLst>
                                            <p:cond delay="1642"/>
                                          </p:stCondLst>
                                        </p:cTn>
                                        <p:tgtEl>
                                          <p:spTgt spid="45"/>
                                        </p:tgtEl>
                                      </p:cBhvr>
                                      <p:to x="100000" y="90000"/>
                                    </p:animScale>
                                    <p:animScale>
                                      <p:cBhvr>
                                        <p:cTn id="199" dur="166" decel="50000">
                                          <p:stCondLst>
                                            <p:cond delay="1668"/>
                                          </p:stCondLst>
                                        </p:cTn>
                                        <p:tgtEl>
                                          <p:spTgt spid="45"/>
                                        </p:tgtEl>
                                      </p:cBhvr>
                                      <p:to x="100000" y="100000"/>
                                    </p:animScale>
                                    <p:animScale>
                                      <p:cBhvr>
                                        <p:cTn id="200" dur="26">
                                          <p:stCondLst>
                                            <p:cond delay="1808"/>
                                          </p:stCondLst>
                                        </p:cTn>
                                        <p:tgtEl>
                                          <p:spTgt spid="45"/>
                                        </p:tgtEl>
                                      </p:cBhvr>
                                      <p:to x="100000" y="95000"/>
                                    </p:animScale>
                                    <p:animScale>
                                      <p:cBhvr>
                                        <p:cTn id="201" dur="166" decel="50000">
                                          <p:stCondLst>
                                            <p:cond delay="1834"/>
                                          </p:stCondLst>
                                        </p:cTn>
                                        <p:tgtEl>
                                          <p:spTgt spid="45"/>
                                        </p:tgtEl>
                                      </p:cBhvr>
                                      <p:to x="100000" y="100000"/>
                                    </p:animScale>
                                  </p:childTnLst>
                                </p:cTn>
                              </p:par>
                              <p:par>
                                <p:cTn id="202" presetID="26" presetClass="entr" presetSubtype="0" fill="hold" grpId="0" nodeType="withEffect">
                                  <p:stCondLst>
                                    <p:cond delay="0"/>
                                  </p:stCondLst>
                                  <p:childTnLst>
                                    <p:set>
                                      <p:cBhvr>
                                        <p:cTn id="203" dur="1" fill="hold">
                                          <p:stCondLst>
                                            <p:cond delay="0"/>
                                          </p:stCondLst>
                                        </p:cTn>
                                        <p:tgtEl>
                                          <p:spTgt spid="46"/>
                                        </p:tgtEl>
                                        <p:attrNameLst>
                                          <p:attrName>style.visibility</p:attrName>
                                        </p:attrNameLst>
                                      </p:cBhvr>
                                      <p:to>
                                        <p:strVal val="visible"/>
                                      </p:to>
                                    </p:set>
                                    <p:animEffect transition="in" filter="wipe(down)">
                                      <p:cBhvr>
                                        <p:cTn id="204" dur="580">
                                          <p:stCondLst>
                                            <p:cond delay="0"/>
                                          </p:stCondLst>
                                        </p:cTn>
                                        <p:tgtEl>
                                          <p:spTgt spid="46"/>
                                        </p:tgtEl>
                                      </p:cBhvr>
                                    </p:animEffect>
                                    <p:anim calcmode="lin" valueType="num">
                                      <p:cBhvr>
                                        <p:cTn id="205"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206"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207"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208"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209"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210" dur="26">
                                          <p:stCondLst>
                                            <p:cond delay="650"/>
                                          </p:stCondLst>
                                        </p:cTn>
                                        <p:tgtEl>
                                          <p:spTgt spid="46"/>
                                        </p:tgtEl>
                                      </p:cBhvr>
                                      <p:to x="100000" y="60000"/>
                                    </p:animScale>
                                    <p:animScale>
                                      <p:cBhvr>
                                        <p:cTn id="211" dur="166" decel="50000">
                                          <p:stCondLst>
                                            <p:cond delay="676"/>
                                          </p:stCondLst>
                                        </p:cTn>
                                        <p:tgtEl>
                                          <p:spTgt spid="46"/>
                                        </p:tgtEl>
                                      </p:cBhvr>
                                      <p:to x="100000" y="100000"/>
                                    </p:animScale>
                                    <p:animScale>
                                      <p:cBhvr>
                                        <p:cTn id="212" dur="26">
                                          <p:stCondLst>
                                            <p:cond delay="1312"/>
                                          </p:stCondLst>
                                        </p:cTn>
                                        <p:tgtEl>
                                          <p:spTgt spid="46"/>
                                        </p:tgtEl>
                                      </p:cBhvr>
                                      <p:to x="100000" y="80000"/>
                                    </p:animScale>
                                    <p:animScale>
                                      <p:cBhvr>
                                        <p:cTn id="213" dur="166" decel="50000">
                                          <p:stCondLst>
                                            <p:cond delay="1338"/>
                                          </p:stCondLst>
                                        </p:cTn>
                                        <p:tgtEl>
                                          <p:spTgt spid="46"/>
                                        </p:tgtEl>
                                      </p:cBhvr>
                                      <p:to x="100000" y="100000"/>
                                    </p:animScale>
                                    <p:animScale>
                                      <p:cBhvr>
                                        <p:cTn id="214" dur="26">
                                          <p:stCondLst>
                                            <p:cond delay="1642"/>
                                          </p:stCondLst>
                                        </p:cTn>
                                        <p:tgtEl>
                                          <p:spTgt spid="46"/>
                                        </p:tgtEl>
                                      </p:cBhvr>
                                      <p:to x="100000" y="90000"/>
                                    </p:animScale>
                                    <p:animScale>
                                      <p:cBhvr>
                                        <p:cTn id="215" dur="166" decel="50000">
                                          <p:stCondLst>
                                            <p:cond delay="1668"/>
                                          </p:stCondLst>
                                        </p:cTn>
                                        <p:tgtEl>
                                          <p:spTgt spid="46"/>
                                        </p:tgtEl>
                                      </p:cBhvr>
                                      <p:to x="100000" y="100000"/>
                                    </p:animScale>
                                    <p:animScale>
                                      <p:cBhvr>
                                        <p:cTn id="216" dur="26">
                                          <p:stCondLst>
                                            <p:cond delay="1808"/>
                                          </p:stCondLst>
                                        </p:cTn>
                                        <p:tgtEl>
                                          <p:spTgt spid="46"/>
                                        </p:tgtEl>
                                      </p:cBhvr>
                                      <p:to x="100000" y="95000"/>
                                    </p:animScale>
                                    <p:animScale>
                                      <p:cBhvr>
                                        <p:cTn id="217" dur="166" decel="50000">
                                          <p:stCondLst>
                                            <p:cond delay="1834"/>
                                          </p:stCondLst>
                                        </p:cTn>
                                        <p:tgtEl>
                                          <p:spTgt spid="46"/>
                                        </p:tgtEl>
                                      </p:cBhvr>
                                      <p:to x="100000" y="100000"/>
                                    </p:animScale>
                                  </p:childTnLst>
                                </p:cTn>
                              </p:par>
                              <p:par>
                                <p:cTn id="218" presetID="26" presetClass="entr" presetSubtype="0" fill="hold" grpId="0" nodeType="withEffect">
                                  <p:stCondLst>
                                    <p:cond delay="0"/>
                                  </p:stCondLst>
                                  <p:childTnLst>
                                    <p:set>
                                      <p:cBhvr>
                                        <p:cTn id="219" dur="1" fill="hold">
                                          <p:stCondLst>
                                            <p:cond delay="0"/>
                                          </p:stCondLst>
                                        </p:cTn>
                                        <p:tgtEl>
                                          <p:spTgt spid="47"/>
                                        </p:tgtEl>
                                        <p:attrNameLst>
                                          <p:attrName>style.visibility</p:attrName>
                                        </p:attrNameLst>
                                      </p:cBhvr>
                                      <p:to>
                                        <p:strVal val="visible"/>
                                      </p:to>
                                    </p:set>
                                    <p:animEffect transition="in" filter="wipe(down)">
                                      <p:cBhvr>
                                        <p:cTn id="220" dur="580">
                                          <p:stCondLst>
                                            <p:cond delay="0"/>
                                          </p:stCondLst>
                                        </p:cTn>
                                        <p:tgtEl>
                                          <p:spTgt spid="47"/>
                                        </p:tgtEl>
                                      </p:cBhvr>
                                    </p:animEffect>
                                    <p:anim calcmode="lin" valueType="num">
                                      <p:cBhvr>
                                        <p:cTn id="221"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22"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23"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24"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25"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26" dur="26">
                                          <p:stCondLst>
                                            <p:cond delay="650"/>
                                          </p:stCondLst>
                                        </p:cTn>
                                        <p:tgtEl>
                                          <p:spTgt spid="47"/>
                                        </p:tgtEl>
                                      </p:cBhvr>
                                      <p:to x="100000" y="60000"/>
                                    </p:animScale>
                                    <p:animScale>
                                      <p:cBhvr>
                                        <p:cTn id="227" dur="166" decel="50000">
                                          <p:stCondLst>
                                            <p:cond delay="676"/>
                                          </p:stCondLst>
                                        </p:cTn>
                                        <p:tgtEl>
                                          <p:spTgt spid="47"/>
                                        </p:tgtEl>
                                      </p:cBhvr>
                                      <p:to x="100000" y="100000"/>
                                    </p:animScale>
                                    <p:animScale>
                                      <p:cBhvr>
                                        <p:cTn id="228" dur="26">
                                          <p:stCondLst>
                                            <p:cond delay="1312"/>
                                          </p:stCondLst>
                                        </p:cTn>
                                        <p:tgtEl>
                                          <p:spTgt spid="47"/>
                                        </p:tgtEl>
                                      </p:cBhvr>
                                      <p:to x="100000" y="80000"/>
                                    </p:animScale>
                                    <p:animScale>
                                      <p:cBhvr>
                                        <p:cTn id="229" dur="166" decel="50000">
                                          <p:stCondLst>
                                            <p:cond delay="1338"/>
                                          </p:stCondLst>
                                        </p:cTn>
                                        <p:tgtEl>
                                          <p:spTgt spid="47"/>
                                        </p:tgtEl>
                                      </p:cBhvr>
                                      <p:to x="100000" y="100000"/>
                                    </p:animScale>
                                    <p:animScale>
                                      <p:cBhvr>
                                        <p:cTn id="230" dur="26">
                                          <p:stCondLst>
                                            <p:cond delay="1642"/>
                                          </p:stCondLst>
                                        </p:cTn>
                                        <p:tgtEl>
                                          <p:spTgt spid="47"/>
                                        </p:tgtEl>
                                      </p:cBhvr>
                                      <p:to x="100000" y="90000"/>
                                    </p:animScale>
                                    <p:animScale>
                                      <p:cBhvr>
                                        <p:cTn id="231" dur="166" decel="50000">
                                          <p:stCondLst>
                                            <p:cond delay="1668"/>
                                          </p:stCondLst>
                                        </p:cTn>
                                        <p:tgtEl>
                                          <p:spTgt spid="47"/>
                                        </p:tgtEl>
                                      </p:cBhvr>
                                      <p:to x="100000" y="100000"/>
                                    </p:animScale>
                                    <p:animScale>
                                      <p:cBhvr>
                                        <p:cTn id="232" dur="26">
                                          <p:stCondLst>
                                            <p:cond delay="1808"/>
                                          </p:stCondLst>
                                        </p:cTn>
                                        <p:tgtEl>
                                          <p:spTgt spid="47"/>
                                        </p:tgtEl>
                                      </p:cBhvr>
                                      <p:to x="100000" y="95000"/>
                                    </p:animScale>
                                    <p:animScale>
                                      <p:cBhvr>
                                        <p:cTn id="233" dur="166" decel="50000">
                                          <p:stCondLst>
                                            <p:cond delay="1834"/>
                                          </p:stCondLst>
                                        </p:cTn>
                                        <p:tgtEl>
                                          <p:spTgt spid="47"/>
                                        </p:tgtEl>
                                      </p:cBhvr>
                                      <p:to x="100000" y="100000"/>
                                    </p:animScale>
                                  </p:childTnLst>
                                </p:cTn>
                              </p:par>
                              <p:par>
                                <p:cTn id="234" presetID="26" presetClass="entr" presetSubtype="0" fill="hold" grpId="0" nodeType="withEffect">
                                  <p:stCondLst>
                                    <p:cond delay="0"/>
                                  </p:stCondLst>
                                  <p:childTnLst>
                                    <p:set>
                                      <p:cBhvr>
                                        <p:cTn id="235" dur="1" fill="hold">
                                          <p:stCondLst>
                                            <p:cond delay="0"/>
                                          </p:stCondLst>
                                        </p:cTn>
                                        <p:tgtEl>
                                          <p:spTgt spid="48"/>
                                        </p:tgtEl>
                                        <p:attrNameLst>
                                          <p:attrName>style.visibility</p:attrName>
                                        </p:attrNameLst>
                                      </p:cBhvr>
                                      <p:to>
                                        <p:strVal val="visible"/>
                                      </p:to>
                                    </p:set>
                                    <p:animEffect transition="in" filter="wipe(down)">
                                      <p:cBhvr>
                                        <p:cTn id="236" dur="580">
                                          <p:stCondLst>
                                            <p:cond delay="0"/>
                                          </p:stCondLst>
                                        </p:cTn>
                                        <p:tgtEl>
                                          <p:spTgt spid="48"/>
                                        </p:tgtEl>
                                      </p:cBhvr>
                                    </p:animEffect>
                                    <p:anim calcmode="lin" valueType="num">
                                      <p:cBhvr>
                                        <p:cTn id="237"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238"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239"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240"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241"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242" dur="26">
                                          <p:stCondLst>
                                            <p:cond delay="650"/>
                                          </p:stCondLst>
                                        </p:cTn>
                                        <p:tgtEl>
                                          <p:spTgt spid="48"/>
                                        </p:tgtEl>
                                      </p:cBhvr>
                                      <p:to x="100000" y="60000"/>
                                    </p:animScale>
                                    <p:animScale>
                                      <p:cBhvr>
                                        <p:cTn id="243" dur="166" decel="50000">
                                          <p:stCondLst>
                                            <p:cond delay="676"/>
                                          </p:stCondLst>
                                        </p:cTn>
                                        <p:tgtEl>
                                          <p:spTgt spid="48"/>
                                        </p:tgtEl>
                                      </p:cBhvr>
                                      <p:to x="100000" y="100000"/>
                                    </p:animScale>
                                    <p:animScale>
                                      <p:cBhvr>
                                        <p:cTn id="244" dur="26">
                                          <p:stCondLst>
                                            <p:cond delay="1312"/>
                                          </p:stCondLst>
                                        </p:cTn>
                                        <p:tgtEl>
                                          <p:spTgt spid="48"/>
                                        </p:tgtEl>
                                      </p:cBhvr>
                                      <p:to x="100000" y="80000"/>
                                    </p:animScale>
                                    <p:animScale>
                                      <p:cBhvr>
                                        <p:cTn id="245" dur="166" decel="50000">
                                          <p:stCondLst>
                                            <p:cond delay="1338"/>
                                          </p:stCondLst>
                                        </p:cTn>
                                        <p:tgtEl>
                                          <p:spTgt spid="48"/>
                                        </p:tgtEl>
                                      </p:cBhvr>
                                      <p:to x="100000" y="100000"/>
                                    </p:animScale>
                                    <p:animScale>
                                      <p:cBhvr>
                                        <p:cTn id="246" dur="26">
                                          <p:stCondLst>
                                            <p:cond delay="1642"/>
                                          </p:stCondLst>
                                        </p:cTn>
                                        <p:tgtEl>
                                          <p:spTgt spid="48"/>
                                        </p:tgtEl>
                                      </p:cBhvr>
                                      <p:to x="100000" y="90000"/>
                                    </p:animScale>
                                    <p:animScale>
                                      <p:cBhvr>
                                        <p:cTn id="247" dur="166" decel="50000">
                                          <p:stCondLst>
                                            <p:cond delay="1668"/>
                                          </p:stCondLst>
                                        </p:cTn>
                                        <p:tgtEl>
                                          <p:spTgt spid="48"/>
                                        </p:tgtEl>
                                      </p:cBhvr>
                                      <p:to x="100000" y="100000"/>
                                    </p:animScale>
                                    <p:animScale>
                                      <p:cBhvr>
                                        <p:cTn id="248" dur="26">
                                          <p:stCondLst>
                                            <p:cond delay="1808"/>
                                          </p:stCondLst>
                                        </p:cTn>
                                        <p:tgtEl>
                                          <p:spTgt spid="48"/>
                                        </p:tgtEl>
                                      </p:cBhvr>
                                      <p:to x="100000" y="95000"/>
                                    </p:animScale>
                                    <p:animScale>
                                      <p:cBhvr>
                                        <p:cTn id="249" dur="166" decel="50000">
                                          <p:stCondLst>
                                            <p:cond delay="1834"/>
                                          </p:stCondLst>
                                        </p:cTn>
                                        <p:tgtEl>
                                          <p:spTgt spid="48"/>
                                        </p:tgtEl>
                                      </p:cBhvr>
                                      <p:to x="100000" y="100000"/>
                                    </p:animScale>
                                  </p:childTnLst>
                                </p:cTn>
                              </p:par>
                              <p:par>
                                <p:cTn id="250" presetID="26" presetClass="entr" presetSubtype="0" fill="hold" grpId="0" nodeType="withEffect">
                                  <p:stCondLst>
                                    <p:cond delay="0"/>
                                  </p:stCondLst>
                                  <p:childTnLst>
                                    <p:set>
                                      <p:cBhvr>
                                        <p:cTn id="251" dur="1" fill="hold">
                                          <p:stCondLst>
                                            <p:cond delay="0"/>
                                          </p:stCondLst>
                                        </p:cTn>
                                        <p:tgtEl>
                                          <p:spTgt spid="49"/>
                                        </p:tgtEl>
                                        <p:attrNameLst>
                                          <p:attrName>style.visibility</p:attrName>
                                        </p:attrNameLst>
                                      </p:cBhvr>
                                      <p:to>
                                        <p:strVal val="visible"/>
                                      </p:to>
                                    </p:set>
                                    <p:animEffect transition="in" filter="wipe(down)">
                                      <p:cBhvr>
                                        <p:cTn id="252" dur="580">
                                          <p:stCondLst>
                                            <p:cond delay="0"/>
                                          </p:stCondLst>
                                        </p:cTn>
                                        <p:tgtEl>
                                          <p:spTgt spid="49"/>
                                        </p:tgtEl>
                                      </p:cBhvr>
                                    </p:animEffect>
                                    <p:anim calcmode="lin" valueType="num">
                                      <p:cBhvr>
                                        <p:cTn id="253"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254"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255"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256"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257"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258" dur="26">
                                          <p:stCondLst>
                                            <p:cond delay="650"/>
                                          </p:stCondLst>
                                        </p:cTn>
                                        <p:tgtEl>
                                          <p:spTgt spid="49"/>
                                        </p:tgtEl>
                                      </p:cBhvr>
                                      <p:to x="100000" y="60000"/>
                                    </p:animScale>
                                    <p:animScale>
                                      <p:cBhvr>
                                        <p:cTn id="259" dur="166" decel="50000">
                                          <p:stCondLst>
                                            <p:cond delay="676"/>
                                          </p:stCondLst>
                                        </p:cTn>
                                        <p:tgtEl>
                                          <p:spTgt spid="49"/>
                                        </p:tgtEl>
                                      </p:cBhvr>
                                      <p:to x="100000" y="100000"/>
                                    </p:animScale>
                                    <p:animScale>
                                      <p:cBhvr>
                                        <p:cTn id="260" dur="26">
                                          <p:stCondLst>
                                            <p:cond delay="1312"/>
                                          </p:stCondLst>
                                        </p:cTn>
                                        <p:tgtEl>
                                          <p:spTgt spid="49"/>
                                        </p:tgtEl>
                                      </p:cBhvr>
                                      <p:to x="100000" y="80000"/>
                                    </p:animScale>
                                    <p:animScale>
                                      <p:cBhvr>
                                        <p:cTn id="261" dur="166" decel="50000">
                                          <p:stCondLst>
                                            <p:cond delay="1338"/>
                                          </p:stCondLst>
                                        </p:cTn>
                                        <p:tgtEl>
                                          <p:spTgt spid="49"/>
                                        </p:tgtEl>
                                      </p:cBhvr>
                                      <p:to x="100000" y="100000"/>
                                    </p:animScale>
                                    <p:animScale>
                                      <p:cBhvr>
                                        <p:cTn id="262" dur="26">
                                          <p:stCondLst>
                                            <p:cond delay="1642"/>
                                          </p:stCondLst>
                                        </p:cTn>
                                        <p:tgtEl>
                                          <p:spTgt spid="49"/>
                                        </p:tgtEl>
                                      </p:cBhvr>
                                      <p:to x="100000" y="90000"/>
                                    </p:animScale>
                                    <p:animScale>
                                      <p:cBhvr>
                                        <p:cTn id="263" dur="166" decel="50000">
                                          <p:stCondLst>
                                            <p:cond delay="1668"/>
                                          </p:stCondLst>
                                        </p:cTn>
                                        <p:tgtEl>
                                          <p:spTgt spid="49"/>
                                        </p:tgtEl>
                                      </p:cBhvr>
                                      <p:to x="100000" y="100000"/>
                                    </p:animScale>
                                    <p:animScale>
                                      <p:cBhvr>
                                        <p:cTn id="264" dur="26">
                                          <p:stCondLst>
                                            <p:cond delay="1808"/>
                                          </p:stCondLst>
                                        </p:cTn>
                                        <p:tgtEl>
                                          <p:spTgt spid="49"/>
                                        </p:tgtEl>
                                      </p:cBhvr>
                                      <p:to x="100000" y="95000"/>
                                    </p:animScale>
                                    <p:animScale>
                                      <p:cBhvr>
                                        <p:cTn id="265" dur="166" decel="50000">
                                          <p:stCondLst>
                                            <p:cond delay="1834"/>
                                          </p:stCondLst>
                                        </p:cTn>
                                        <p:tgtEl>
                                          <p:spTgt spid="49"/>
                                        </p:tgtEl>
                                      </p:cBhvr>
                                      <p:to x="100000" y="100000"/>
                                    </p:animScale>
                                  </p:childTnLst>
                                </p:cTn>
                              </p:par>
                              <p:par>
                                <p:cTn id="266" presetID="26" presetClass="entr" presetSubtype="0" fill="hold" grpId="0" nodeType="withEffect">
                                  <p:stCondLst>
                                    <p:cond delay="0"/>
                                  </p:stCondLst>
                                  <p:childTnLst>
                                    <p:set>
                                      <p:cBhvr>
                                        <p:cTn id="267" dur="1" fill="hold">
                                          <p:stCondLst>
                                            <p:cond delay="0"/>
                                          </p:stCondLst>
                                        </p:cTn>
                                        <p:tgtEl>
                                          <p:spTgt spid="50"/>
                                        </p:tgtEl>
                                        <p:attrNameLst>
                                          <p:attrName>style.visibility</p:attrName>
                                        </p:attrNameLst>
                                      </p:cBhvr>
                                      <p:to>
                                        <p:strVal val="visible"/>
                                      </p:to>
                                    </p:set>
                                    <p:animEffect transition="in" filter="wipe(down)">
                                      <p:cBhvr>
                                        <p:cTn id="268" dur="580">
                                          <p:stCondLst>
                                            <p:cond delay="0"/>
                                          </p:stCondLst>
                                        </p:cTn>
                                        <p:tgtEl>
                                          <p:spTgt spid="50"/>
                                        </p:tgtEl>
                                      </p:cBhvr>
                                    </p:animEffect>
                                    <p:anim calcmode="lin" valueType="num">
                                      <p:cBhvr>
                                        <p:cTn id="269"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70"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71"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272"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273"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274" dur="26">
                                          <p:stCondLst>
                                            <p:cond delay="650"/>
                                          </p:stCondLst>
                                        </p:cTn>
                                        <p:tgtEl>
                                          <p:spTgt spid="50"/>
                                        </p:tgtEl>
                                      </p:cBhvr>
                                      <p:to x="100000" y="60000"/>
                                    </p:animScale>
                                    <p:animScale>
                                      <p:cBhvr>
                                        <p:cTn id="275" dur="166" decel="50000">
                                          <p:stCondLst>
                                            <p:cond delay="676"/>
                                          </p:stCondLst>
                                        </p:cTn>
                                        <p:tgtEl>
                                          <p:spTgt spid="50"/>
                                        </p:tgtEl>
                                      </p:cBhvr>
                                      <p:to x="100000" y="100000"/>
                                    </p:animScale>
                                    <p:animScale>
                                      <p:cBhvr>
                                        <p:cTn id="276" dur="26">
                                          <p:stCondLst>
                                            <p:cond delay="1312"/>
                                          </p:stCondLst>
                                        </p:cTn>
                                        <p:tgtEl>
                                          <p:spTgt spid="50"/>
                                        </p:tgtEl>
                                      </p:cBhvr>
                                      <p:to x="100000" y="80000"/>
                                    </p:animScale>
                                    <p:animScale>
                                      <p:cBhvr>
                                        <p:cTn id="277" dur="166" decel="50000">
                                          <p:stCondLst>
                                            <p:cond delay="1338"/>
                                          </p:stCondLst>
                                        </p:cTn>
                                        <p:tgtEl>
                                          <p:spTgt spid="50"/>
                                        </p:tgtEl>
                                      </p:cBhvr>
                                      <p:to x="100000" y="100000"/>
                                    </p:animScale>
                                    <p:animScale>
                                      <p:cBhvr>
                                        <p:cTn id="278" dur="26">
                                          <p:stCondLst>
                                            <p:cond delay="1642"/>
                                          </p:stCondLst>
                                        </p:cTn>
                                        <p:tgtEl>
                                          <p:spTgt spid="50"/>
                                        </p:tgtEl>
                                      </p:cBhvr>
                                      <p:to x="100000" y="90000"/>
                                    </p:animScale>
                                    <p:animScale>
                                      <p:cBhvr>
                                        <p:cTn id="279" dur="166" decel="50000">
                                          <p:stCondLst>
                                            <p:cond delay="1668"/>
                                          </p:stCondLst>
                                        </p:cTn>
                                        <p:tgtEl>
                                          <p:spTgt spid="50"/>
                                        </p:tgtEl>
                                      </p:cBhvr>
                                      <p:to x="100000" y="100000"/>
                                    </p:animScale>
                                    <p:animScale>
                                      <p:cBhvr>
                                        <p:cTn id="280" dur="26">
                                          <p:stCondLst>
                                            <p:cond delay="1808"/>
                                          </p:stCondLst>
                                        </p:cTn>
                                        <p:tgtEl>
                                          <p:spTgt spid="50"/>
                                        </p:tgtEl>
                                      </p:cBhvr>
                                      <p:to x="100000" y="95000"/>
                                    </p:animScale>
                                    <p:animScale>
                                      <p:cBhvr>
                                        <p:cTn id="281" dur="166" decel="50000">
                                          <p:stCondLst>
                                            <p:cond delay="1834"/>
                                          </p:stCondLst>
                                        </p:cTn>
                                        <p:tgtEl>
                                          <p:spTgt spid="50"/>
                                        </p:tgtEl>
                                      </p:cBhvr>
                                      <p:to x="100000" y="100000"/>
                                    </p:animScale>
                                  </p:childTnLst>
                                </p:cTn>
                              </p:par>
                              <p:par>
                                <p:cTn id="282" presetID="26" presetClass="entr" presetSubtype="0" fill="hold" grpId="0" nodeType="withEffect">
                                  <p:stCondLst>
                                    <p:cond delay="0"/>
                                  </p:stCondLst>
                                  <p:childTnLst>
                                    <p:set>
                                      <p:cBhvr>
                                        <p:cTn id="283" dur="1" fill="hold">
                                          <p:stCondLst>
                                            <p:cond delay="0"/>
                                          </p:stCondLst>
                                        </p:cTn>
                                        <p:tgtEl>
                                          <p:spTgt spid="51"/>
                                        </p:tgtEl>
                                        <p:attrNameLst>
                                          <p:attrName>style.visibility</p:attrName>
                                        </p:attrNameLst>
                                      </p:cBhvr>
                                      <p:to>
                                        <p:strVal val="visible"/>
                                      </p:to>
                                    </p:set>
                                    <p:animEffect transition="in" filter="wipe(down)">
                                      <p:cBhvr>
                                        <p:cTn id="284" dur="580">
                                          <p:stCondLst>
                                            <p:cond delay="0"/>
                                          </p:stCondLst>
                                        </p:cTn>
                                        <p:tgtEl>
                                          <p:spTgt spid="51"/>
                                        </p:tgtEl>
                                      </p:cBhvr>
                                    </p:animEffect>
                                    <p:anim calcmode="lin" valueType="num">
                                      <p:cBhvr>
                                        <p:cTn id="285"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86"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87"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88"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89"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90" dur="26">
                                          <p:stCondLst>
                                            <p:cond delay="650"/>
                                          </p:stCondLst>
                                        </p:cTn>
                                        <p:tgtEl>
                                          <p:spTgt spid="51"/>
                                        </p:tgtEl>
                                      </p:cBhvr>
                                      <p:to x="100000" y="60000"/>
                                    </p:animScale>
                                    <p:animScale>
                                      <p:cBhvr>
                                        <p:cTn id="291" dur="166" decel="50000">
                                          <p:stCondLst>
                                            <p:cond delay="676"/>
                                          </p:stCondLst>
                                        </p:cTn>
                                        <p:tgtEl>
                                          <p:spTgt spid="51"/>
                                        </p:tgtEl>
                                      </p:cBhvr>
                                      <p:to x="100000" y="100000"/>
                                    </p:animScale>
                                    <p:animScale>
                                      <p:cBhvr>
                                        <p:cTn id="292" dur="26">
                                          <p:stCondLst>
                                            <p:cond delay="1312"/>
                                          </p:stCondLst>
                                        </p:cTn>
                                        <p:tgtEl>
                                          <p:spTgt spid="51"/>
                                        </p:tgtEl>
                                      </p:cBhvr>
                                      <p:to x="100000" y="80000"/>
                                    </p:animScale>
                                    <p:animScale>
                                      <p:cBhvr>
                                        <p:cTn id="293" dur="166" decel="50000">
                                          <p:stCondLst>
                                            <p:cond delay="1338"/>
                                          </p:stCondLst>
                                        </p:cTn>
                                        <p:tgtEl>
                                          <p:spTgt spid="51"/>
                                        </p:tgtEl>
                                      </p:cBhvr>
                                      <p:to x="100000" y="100000"/>
                                    </p:animScale>
                                    <p:animScale>
                                      <p:cBhvr>
                                        <p:cTn id="294" dur="26">
                                          <p:stCondLst>
                                            <p:cond delay="1642"/>
                                          </p:stCondLst>
                                        </p:cTn>
                                        <p:tgtEl>
                                          <p:spTgt spid="51"/>
                                        </p:tgtEl>
                                      </p:cBhvr>
                                      <p:to x="100000" y="90000"/>
                                    </p:animScale>
                                    <p:animScale>
                                      <p:cBhvr>
                                        <p:cTn id="295" dur="166" decel="50000">
                                          <p:stCondLst>
                                            <p:cond delay="1668"/>
                                          </p:stCondLst>
                                        </p:cTn>
                                        <p:tgtEl>
                                          <p:spTgt spid="51"/>
                                        </p:tgtEl>
                                      </p:cBhvr>
                                      <p:to x="100000" y="100000"/>
                                    </p:animScale>
                                    <p:animScale>
                                      <p:cBhvr>
                                        <p:cTn id="296" dur="26">
                                          <p:stCondLst>
                                            <p:cond delay="1808"/>
                                          </p:stCondLst>
                                        </p:cTn>
                                        <p:tgtEl>
                                          <p:spTgt spid="51"/>
                                        </p:tgtEl>
                                      </p:cBhvr>
                                      <p:to x="100000" y="95000"/>
                                    </p:animScale>
                                    <p:animScale>
                                      <p:cBhvr>
                                        <p:cTn id="297" dur="166" decel="50000">
                                          <p:stCondLst>
                                            <p:cond delay="1834"/>
                                          </p:stCondLst>
                                        </p:cTn>
                                        <p:tgtEl>
                                          <p:spTgt spid="51"/>
                                        </p:tgtEl>
                                      </p:cBhvr>
                                      <p:to x="100000" y="100000"/>
                                    </p:animScale>
                                  </p:childTnLst>
                                </p:cTn>
                              </p:par>
                              <p:par>
                                <p:cTn id="298" presetID="26" presetClass="entr" presetSubtype="0" fill="hold" grpId="0" nodeType="withEffect">
                                  <p:stCondLst>
                                    <p:cond delay="0"/>
                                  </p:stCondLst>
                                  <p:childTnLst>
                                    <p:set>
                                      <p:cBhvr>
                                        <p:cTn id="299" dur="1" fill="hold">
                                          <p:stCondLst>
                                            <p:cond delay="0"/>
                                          </p:stCondLst>
                                        </p:cTn>
                                        <p:tgtEl>
                                          <p:spTgt spid="52"/>
                                        </p:tgtEl>
                                        <p:attrNameLst>
                                          <p:attrName>style.visibility</p:attrName>
                                        </p:attrNameLst>
                                      </p:cBhvr>
                                      <p:to>
                                        <p:strVal val="visible"/>
                                      </p:to>
                                    </p:set>
                                    <p:animEffect transition="in" filter="wipe(down)">
                                      <p:cBhvr>
                                        <p:cTn id="300" dur="580">
                                          <p:stCondLst>
                                            <p:cond delay="0"/>
                                          </p:stCondLst>
                                        </p:cTn>
                                        <p:tgtEl>
                                          <p:spTgt spid="52"/>
                                        </p:tgtEl>
                                      </p:cBhvr>
                                    </p:animEffect>
                                    <p:anim calcmode="lin" valueType="num">
                                      <p:cBhvr>
                                        <p:cTn id="301"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302"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303"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304"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305"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306" dur="26">
                                          <p:stCondLst>
                                            <p:cond delay="650"/>
                                          </p:stCondLst>
                                        </p:cTn>
                                        <p:tgtEl>
                                          <p:spTgt spid="52"/>
                                        </p:tgtEl>
                                      </p:cBhvr>
                                      <p:to x="100000" y="60000"/>
                                    </p:animScale>
                                    <p:animScale>
                                      <p:cBhvr>
                                        <p:cTn id="307" dur="166" decel="50000">
                                          <p:stCondLst>
                                            <p:cond delay="676"/>
                                          </p:stCondLst>
                                        </p:cTn>
                                        <p:tgtEl>
                                          <p:spTgt spid="52"/>
                                        </p:tgtEl>
                                      </p:cBhvr>
                                      <p:to x="100000" y="100000"/>
                                    </p:animScale>
                                    <p:animScale>
                                      <p:cBhvr>
                                        <p:cTn id="308" dur="26">
                                          <p:stCondLst>
                                            <p:cond delay="1312"/>
                                          </p:stCondLst>
                                        </p:cTn>
                                        <p:tgtEl>
                                          <p:spTgt spid="52"/>
                                        </p:tgtEl>
                                      </p:cBhvr>
                                      <p:to x="100000" y="80000"/>
                                    </p:animScale>
                                    <p:animScale>
                                      <p:cBhvr>
                                        <p:cTn id="309" dur="166" decel="50000">
                                          <p:stCondLst>
                                            <p:cond delay="1338"/>
                                          </p:stCondLst>
                                        </p:cTn>
                                        <p:tgtEl>
                                          <p:spTgt spid="52"/>
                                        </p:tgtEl>
                                      </p:cBhvr>
                                      <p:to x="100000" y="100000"/>
                                    </p:animScale>
                                    <p:animScale>
                                      <p:cBhvr>
                                        <p:cTn id="310" dur="26">
                                          <p:stCondLst>
                                            <p:cond delay="1642"/>
                                          </p:stCondLst>
                                        </p:cTn>
                                        <p:tgtEl>
                                          <p:spTgt spid="52"/>
                                        </p:tgtEl>
                                      </p:cBhvr>
                                      <p:to x="100000" y="90000"/>
                                    </p:animScale>
                                    <p:animScale>
                                      <p:cBhvr>
                                        <p:cTn id="311" dur="166" decel="50000">
                                          <p:stCondLst>
                                            <p:cond delay="1668"/>
                                          </p:stCondLst>
                                        </p:cTn>
                                        <p:tgtEl>
                                          <p:spTgt spid="52"/>
                                        </p:tgtEl>
                                      </p:cBhvr>
                                      <p:to x="100000" y="100000"/>
                                    </p:animScale>
                                    <p:animScale>
                                      <p:cBhvr>
                                        <p:cTn id="312" dur="26">
                                          <p:stCondLst>
                                            <p:cond delay="1808"/>
                                          </p:stCondLst>
                                        </p:cTn>
                                        <p:tgtEl>
                                          <p:spTgt spid="52"/>
                                        </p:tgtEl>
                                      </p:cBhvr>
                                      <p:to x="100000" y="95000"/>
                                    </p:animScale>
                                    <p:animScale>
                                      <p:cBhvr>
                                        <p:cTn id="313" dur="166" decel="50000">
                                          <p:stCondLst>
                                            <p:cond delay="1834"/>
                                          </p:stCondLst>
                                        </p:cTn>
                                        <p:tgtEl>
                                          <p:spTgt spid="52"/>
                                        </p:tgtEl>
                                      </p:cBhvr>
                                      <p:to x="100000" y="100000"/>
                                    </p:animScale>
                                  </p:childTnLst>
                                </p:cTn>
                              </p:par>
                              <p:par>
                                <p:cTn id="314" presetID="26" presetClass="entr" presetSubtype="0" fill="hold" grpId="0" nodeType="withEffect">
                                  <p:stCondLst>
                                    <p:cond delay="0"/>
                                  </p:stCondLst>
                                  <p:childTnLst>
                                    <p:set>
                                      <p:cBhvr>
                                        <p:cTn id="315" dur="1" fill="hold">
                                          <p:stCondLst>
                                            <p:cond delay="0"/>
                                          </p:stCondLst>
                                        </p:cTn>
                                        <p:tgtEl>
                                          <p:spTgt spid="53"/>
                                        </p:tgtEl>
                                        <p:attrNameLst>
                                          <p:attrName>style.visibility</p:attrName>
                                        </p:attrNameLst>
                                      </p:cBhvr>
                                      <p:to>
                                        <p:strVal val="visible"/>
                                      </p:to>
                                    </p:set>
                                    <p:animEffect transition="in" filter="wipe(down)">
                                      <p:cBhvr>
                                        <p:cTn id="316" dur="580">
                                          <p:stCondLst>
                                            <p:cond delay="0"/>
                                          </p:stCondLst>
                                        </p:cTn>
                                        <p:tgtEl>
                                          <p:spTgt spid="53"/>
                                        </p:tgtEl>
                                      </p:cBhvr>
                                    </p:animEffect>
                                    <p:anim calcmode="lin" valueType="num">
                                      <p:cBhvr>
                                        <p:cTn id="317"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318"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319"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320"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321"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322" dur="26">
                                          <p:stCondLst>
                                            <p:cond delay="650"/>
                                          </p:stCondLst>
                                        </p:cTn>
                                        <p:tgtEl>
                                          <p:spTgt spid="53"/>
                                        </p:tgtEl>
                                      </p:cBhvr>
                                      <p:to x="100000" y="60000"/>
                                    </p:animScale>
                                    <p:animScale>
                                      <p:cBhvr>
                                        <p:cTn id="323" dur="166" decel="50000">
                                          <p:stCondLst>
                                            <p:cond delay="676"/>
                                          </p:stCondLst>
                                        </p:cTn>
                                        <p:tgtEl>
                                          <p:spTgt spid="53"/>
                                        </p:tgtEl>
                                      </p:cBhvr>
                                      <p:to x="100000" y="100000"/>
                                    </p:animScale>
                                    <p:animScale>
                                      <p:cBhvr>
                                        <p:cTn id="324" dur="26">
                                          <p:stCondLst>
                                            <p:cond delay="1312"/>
                                          </p:stCondLst>
                                        </p:cTn>
                                        <p:tgtEl>
                                          <p:spTgt spid="53"/>
                                        </p:tgtEl>
                                      </p:cBhvr>
                                      <p:to x="100000" y="80000"/>
                                    </p:animScale>
                                    <p:animScale>
                                      <p:cBhvr>
                                        <p:cTn id="325" dur="166" decel="50000">
                                          <p:stCondLst>
                                            <p:cond delay="1338"/>
                                          </p:stCondLst>
                                        </p:cTn>
                                        <p:tgtEl>
                                          <p:spTgt spid="53"/>
                                        </p:tgtEl>
                                      </p:cBhvr>
                                      <p:to x="100000" y="100000"/>
                                    </p:animScale>
                                    <p:animScale>
                                      <p:cBhvr>
                                        <p:cTn id="326" dur="26">
                                          <p:stCondLst>
                                            <p:cond delay="1642"/>
                                          </p:stCondLst>
                                        </p:cTn>
                                        <p:tgtEl>
                                          <p:spTgt spid="53"/>
                                        </p:tgtEl>
                                      </p:cBhvr>
                                      <p:to x="100000" y="90000"/>
                                    </p:animScale>
                                    <p:animScale>
                                      <p:cBhvr>
                                        <p:cTn id="327" dur="166" decel="50000">
                                          <p:stCondLst>
                                            <p:cond delay="1668"/>
                                          </p:stCondLst>
                                        </p:cTn>
                                        <p:tgtEl>
                                          <p:spTgt spid="53"/>
                                        </p:tgtEl>
                                      </p:cBhvr>
                                      <p:to x="100000" y="100000"/>
                                    </p:animScale>
                                    <p:animScale>
                                      <p:cBhvr>
                                        <p:cTn id="328" dur="26">
                                          <p:stCondLst>
                                            <p:cond delay="1808"/>
                                          </p:stCondLst>
                                        </p:cTn>
                                        <p:tgtEl>
                                          <p:spTgt spid="53"/>
                                        </p:tgtEl>
                                      </p:cBhvr>
                                      <p:to x="100000" y="95000"/>
                                    </p:animScale>
                                    <p:animScale>
                                      <p:cBhvr>
                                        <p:cTn id="329" dur="166" decel="50000">
                                          <p:stCondLst>
                                            <p:cond delay="1834"/>
                                          </p:stCondLst>
                                        </p:cTn>
                                        <p:tgtEl>
                                          <p:spTgt spid="53"/>
                                        </p:tgtEl>
                                      </p:cBhvr>
                                      <p:to x="100000" y="100000"/>
                                    </p:animScale>
                                  </p:childTnLst>
                                </p:cTn>
                              </p:par>
                              <p:par>
                                <p:cTn id="330" presetID="26" presetClass="entr" presetSubtype="0" fill="hold" grpId="0" nodeType="withEffect">
                                  <p:stCondLst>
                                    <p:cond delay="0"/>
                                  </p:stCondLst>
                                  <p:childTnLst>
                                    <p:set>
                                      <p:cBhvr>
                                        <p:cTn id="331" dur="1" fill="hold">
                                          <p:stCondLst>
                                            <p:cond delay="0"/>
                                          </p:stCondLst>
                                        </p:cTn>
                                        <p:tgtEl>
                                          <p:spTgt spid="54"/>
                                        </p:tgtEl>
                                        <p:attrNameLst>
                                          <p:attrName>style.visibility</p:attrName>
                                        </p:attrNameLst>
                                      </p:cBhvr>
                                      <p:to>
                                        <p:strVal val="visible"/>
                                      </p:to>
                                    </p:set>
                                    <p:animEffect transition="in" filter="wipe(down)">
                                      <p:cBhvr>
                                        <p:cTn id="332" dur="580">
                                          <p:stCondLst>
                                            <p:cond delay="0"/>
                                          </p:stCondLst>
                                        </p:cTn>
                                        <p:tgtEl>
                                          <p:spTgt spid="54"/>
                                        </p:tgtEl>
                                      </p:cBhvr>
                                    </p:animEffect>
                                    <p:anim calcmode="lin" valueType="num">
                                      <p:cBhvr>
                                        <p:cTn id="333"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334"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335"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336"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337"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338" dur="26">
                                          <p:stCondLst>
                                            <p:cond delay="650"/>
                                          </p:stCondLst>
                                        </p:cTn>
                                        <p:tgtEl>
                                          <p:spTgt spid="54"/>
                                        </p:tgtEl>
                                      </p:cBhvr>
                                      <p:to x="100000" y="60000"/>
                                    </p:animScale>
                                    <p:animScale>
                                      <p:cBhvr>
                                        <p:cTn id="339" dur="166" decel="50000">
                                          <p:stCondLst>
                                            <p:cond delay="676"/>
                                          </p:stCondLst>
                                        </p:cTn>
                                        <p:tgtEl>
                                          <p:spTgt spid="54"/>
                                        </p:tgtEl>
                                      </p:cBhvr>
                                      <p:to x="100000" y="100000"/>
                                    </p:animScale>
                                    <p:animScale>
                                      <p:cBhvr>
                                        <p:cTn id="340" dur="26">
                                          <p:stCondLst>
                                            <p:cond delay="1312"/>
                                          </p:stCondLst>
                                        </p:cTn>
                                        <p:tgtEl>
                                          <p:spTgt spid="54"/>
                                        </p:tgtEl>
                                      </p:cBhvr>
                                      <p:to x="100000" y="80000"/>
                                    </p:animScale>
                                    <p:animScale>
                                      <p:cBhvr>
                                        <p:cTn id="341" dur="166" decel="50000">
                                          <p:stCondLst>
                                            <p:cond delay="1338"/>
                                          </p:stCondLst>
                                        </p:cTn>
                                        <p:tgtEl>
                                          <p:spTgt spid="54"/>
                                        </p:tgtEl>
                                      </p:cBhvr>
                                      <p:to x="100000" y="100000"/>
                                    </p:animScale>
                                    <p:animScale>
                                      <p:cBhvr>
                                        <p:cTn id="342" dur="26">
                                          <p:stCondLst>
                                            <p:cond delay="1642"/>
                                          </p:stCondLst>
                                        </p:cTn>
                                        <p:tgtEl>
                                          <p:spTgt spid="54"/>
                                        </p:tgtEl>
                                      </p:cBhvr>
                                      <p:to x="100000" y="90000"/>
                                    </p:animScale>
                                    <p:animScale>
                                      <p:cBhvr>
                                        <p:cTn id="343" dur="166" decel="50000">
                                          <p:stCondLst>
                                            <p:cond delay="1668"/>
                                          </p:stCondLst>
                                        </p:cTn>
                                        <p:tgtEl>
                                          <p:spTgt spid="54"/>
                                        </p:tgtEl>
                                      </p:cBhvr>
                                      <p:to x="100000" y="100000"/>
                                    </p:animScale>
                                    <p:animScale>
                                      <p:cBhvr>
                                        <p:cTn id="344" dur="26">
                                          <p:stCondLst>
                                            <p:cond delay="1808"/>
                                          </p:stCondLst>
                                        </p:cTn>
                                        <p:tgtEl>
                                          <p:spTgt spid="54"/>
                                        </p:tgtEl>
                                      </p:cBhvr>
                                      <p:to x="100000" y="95000"/>
                                    </p:animScale>
                                    <p:animScale>
                                      <p:cBhvr>
                                        <p:cTn id="345" dur="166" decel="50000">
                                          <p:stCondLst>
                                            <p:cond delay="1834"/>
                                          </p:stCondLst>
                                        </p:cTn>
                                        <p:tgtEl>
                                          <p:spTgt spid="54"/>
                                        </p:tgtEl>
                                      </p:cBhvr>
                                      <p:to x="100000" y="100000"/>
                                    </p:animScale>
                                  </p:childTnLst>
                                </p:cTn>
                              </p:par>
                              <p:par>
                                <p:cTn id="346" presetID="26" presetClass="entr" presetSubtype="0" fill="hold" grpId="0" nodeType="withEffect">
                                  <p:stCondLst>
                                    <p:cond delay="0"/>
                                  </p:stCondLst>
                                  <p:childTnLst>
                                    <p:set>
                                      <p:cBhvr>
                                        <p:cTn id="347" dur="1" fill="hold">
                                          <p:stCondLst>
                                            <p:cond delay="0"/>
                                          </p:stCondLst>
                                        </p:cTn>
                                        <p:tgtEl>
                                          <p:spTgt spid="55"/>
                                        </p:tgtEl>
                                        <p:attrNameLst>
                                          <p:attrName>style.visibility</p:attrName>
                                        </p:attrNameLst>
                                      </p:cBhvr>
                                      <p:to>
                                        <p:strVal val="visible"/>
                                      </p:to>
                                    </p:set>
                                    <p:animEffect transition="in" filter="wipe(down)">
                                      <p:cBhvr>
                                        <p:cTn id="348" dur="580">
                                          <p:stCondLst>
                                            <p:cond delay="0"/>
                                          </p:stCondLst>
                                        </p:cTn>
                                        <p:tgtEl>
                                          <p:spTgt spid="55"/>
                                        </p:tgtEl>
                                      </p:cBhvr>
                                    </p:animEffect>
                                    <p:anim calcmode="lin" valueType="num">
                                      <p:cBhvr>
                                        <p:cTn id="349"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350"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351"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352"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353"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354" dur="26">
                                          <p:stCondLst>
                                            <p:cond delay="650"/>
                                          </p:stCondLst>
                                        </p:cTn>
                                        <p:tgtEl>
                                          <p:spTgt spid="55"/>
                                        </p:tgtEl>
                                      </p:cBhvr>
                                      <p:to x="100000" y="60000"/>
                                    </p:animScale>
                                    <p:animScale>
                                      <p:cBhvr>
                                        <p:cTn id="355" dur="166" decel="50000">
                                          <p:stCondLst>
                                            <p:cond delay="676"/>
                                          </p:stCondLst>
                                        </p:cTn>
                                        <p:tgtEl>
                                          <p:spTgt spid="55"/>
                                        </p:tgtEl>
                                      </p:cBhvr>
                                      <p:to x="100000" y="100000"/>
                                    </p:animScale>
                                    <p:animScale>
                                      <p:cBhvr>
                                        <p:cTn id="356" dur="26">
                                          <p:stCondLst>
                                            <p:cond delay="1312"/>
                                          </p:stCondLst>
                                        </p:cTn>
                                        <p:tgtEl>
                                          <p:spTgt spid="55"/>
                                        </p:tgtEl>
                                      </p:cBhvr>
                                      <p:to x="100000" y="80000"/>
                                    </p:animScale>
                                    <p:animScale>
                                      <p:cBhvr>
                                        <p:cTn id="357" dur="166" decel="50000">
                                          <p:stCondLst>
                                            <p:cond delay="1338"/>
                                          </p:stCondLst>
                                        </p:cTn>
                                        <p:tgtEl>
                                          <p:spTgt spid="55"/>
                                        </p:tgtEl>
                                      </p:cBhvr>
                                      <p:to x="100000" y="100000"/>
                                    </p:animScale>
                                    <p:animScale>
                                      <p:cBhvr>
                                        <p:cTn id="358" dur="26">
                                          <p:stCondLst>
                                            <p:cond delay="1642"/>
                                          </p:stCondLst>
                                        </p:cTn>
                                        <p:tgtEl>
                                          <p:spTgt spid="55"/>
                                        </p:tgtEl>
                                      </p:cBhvr>
                                      <p:to x="100000" y="90000"/>
                                    </p:animScale>
                                    <p:animScale>
                                      <p:cBhvr>
                                        <p:cTn id="359" dur="166" decel="50000">
                                          <p:stCondLst>
                                            <p:cond delay="1668"/>
                                          </p:stCondLst>
                                        </p:cTn>
                                        <p:tgtEl>
                                          <p:spTgt spid="55"/>
                                        </p:tgtEl>
                                      </p:cBhvr>
                                      <p:to x="100000" y="100000"/>
                                    </p:animScale>
                                    <p:animScale>
                                      <p:cBhvr>
                                        <p:cTn id="360" dur="26">
                                          <p:stCondLst>
                                            <p:cond delay="1808"/>
                                          </p:stCondLst>
                                        </p:cTn>
                                        <p:tgtEl>
                                          <p:spTgt spid="55"/>
                                        </p:tgtEl>
                                      </p:cBhvr>
                                      <p:to x="100000" y="95000"/>
                                    </p:animScale>
                                    <p:animScale>
                                      <p:cBhvr>
                                        <p:cTn id="361"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
          <p:cNvSpPr/>
          <p:nvPr/>
        </p:nvSpPr>
        <p:spPr>
          <a:xfrm>
            <a:off x="1611908" y="3610602"/>
            <a:ext cx="5970421" cy="683996"/>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6"/>
          <p:cNvSpPr txBox="1">
            <a:spLocks noGrp="1"/>
          </p:cNvSpPr>
          <p:nvPr>
            <p:ph type="title"/>
          </p:nvPr>
        </p:nvSpPr>
        <p:spPr>
          <a:xfrm>
            <a:off x="871781" y="2151983"/>
            <a:ext cx="3659122" cy="1187119"/>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accent2"/>
              </a:buClr>
              <a:buSzPts val="12000"/>
              <a:buFont typeface="Century Gothic"/>
              <a:buNone/>
            </a:pPr>
            <a:r>
              <a:rPr lang="en-US" sz="5400"/>
              <a:t>21,417</a:t>
            </a:r>
            <a:endParaRPr sz="5400"/>
          </a:p>
        </p:txBody>
      </p:sp>
      <p:grpSp>
        <p:nvGrpSpPr>
          <p:cNvPr id="350" name="Google Shape;350;p6"/>
          <p:cNvGrpSpPr/>
          <p:nvPr/>
        </p:nvGrpSpPr>
        <p:grpSpPr>
          <a:xfrm rot="10800000">
            <a:off x="2353996" y="4413168"/>
            <a:ext cx="883262" cy="242091"/>
            <a:chOff x="2300350" y="2601250"/>
            <a:chExt cx="2275275" cy="623625"/>
          </a:xfrm>
        </p:grpSpPr>
        <p:sp>
          <p:nvSpPr>
            <p:cNvPr id="351" name="Google Shape;351;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 name="Google Shape;357;p6"/>
          <p:cNvSpPr txBox="1"/>
          <p:nvPr/>
        </p:nvSpPr>
        <p:spPr>
          <a:xfrm>
            <a:off x="82193" y="102743"/>
            <a:ext cx="7602877" cy="678094"/>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0"/>
              <a:buFont typeface="Arial"/>
              <a:buNone/>
            </a:pPr>
            <a:r>
              <a:rPr lang="en-US" sz="2800" b="0" i="0" u="none" strike="noStrike" cap="none">
                <a:solidFill>
                  <a:schemeClr val="lt1"/>
                </a:solidFill>
                <a:latin typeface="Century Gothic"/>
                <a:ea typeface="Century Gothic"/>
                <a:cs typeface="Century Gothic"/>
                <a:sym typeface="Century Gothic"/>
              </a:rPr>
              <a:t>NO. OF TRUE AND FAKE NEWS ARTICLES</a:t>
            </a:r>
            <a:endParaRPr/>
          </a:p>
        </p:txBody>
      </p:sp>
      <p:sp>
        <p:nvSpPr>
          <p:cNvPr id="358" name="Google Shape;358;p6"/>
          <p:cNvSpPr txBox="1"/>
          <p:nvPr/>
        </p:nvSpPr>
        <p:spPr>
          <a:xfrm>
            <a:off x="4353008" y="2151982"/>
            <a:ext cx="3659122" cy="1187119"/>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12000"/>
              <a:buFont typeface="Arial"/>
              <a:buNone/>
            </a:pPr>
            <a:r>
              <a:rPr lang="en-US" sz="5400" b="0" i="0" u="none" strike="noStrike" cap="none">
                <a:solidFill>
                  <a:schemeClr val="accent2"/>
                </a:solidFill>
                <a:latin typeface="Century Gothic"/>
                <a:ea typeface="Century Gothic"/>
                <a:cs typeface="Century Gothic"/>
                <a:sym typeface="Century Gothic"/>
              </a:rPr>
              <a:t>23,481</a:t>
            </a:r>
            <a:endParaRPr/>
          </a:p>
        </p:txBody>
      </p:sp>
      <p:sp>
        <p:nvSpPr>
          <p:cNvPr id="359" name="Google Shape;359;p6"/>
          <p:cNvSpPr/>
          <p:nvPr/>
        </p:nvSpPr>
        <p:spPr>
          <a:xfrm>
            <a:off x="1434768" y="1429077"/>
            <a:ext cx="2533148" cy="587155"/>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TRUE/REAL NEWS</a:t>
            </a:r>
            <a:endParaRPr sz="1400" b="0" i="0" u="none" strike="noStrike" cap="none">
              <a:solidFill>
                <a:srgbClr val="000000"/>
              </a:solidFill>
              <a:latin typeface="Arial"/>
              <a:ea typeface="Arial"/>
              <a:cs typeface="Arial"/>
              <a:sym typeface="Arial"/>
            </a:endParaRPr>
          </a:p>
        </p:txBody>
      </p:sp>
      <p:sp>
        <p:nvSpPr>
          <p:cNvPr id="360" name="Google Shape;360;p6"/>
          <p:cNvSpPr/>
          <p:nvPr/>
        </p:nvSpPr>
        <p:spPr>
          <a:xfrm>
            <a:off x="4915995" y="1429076"/>
            <a:ext cx="2533148" cy="587155"/>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FAKE NEWS</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7"/>
          <p:cNvSpPr/>
          <p:nvPr/>
        </p:nvSpPr>
        <p:spPr>
          <a:xfrm>
            <a:off x="1796841" y="3024975"/>
            <a:ext cx="5970421" cy="683996"/>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
          <p:cNvSpPr txBox="1">
            <a:spLocks noGrp="1"/>
          </p:cNvSpPr>
          <p:nvPr>
            <p:ph type="title"/>
          </p:nvPr>
        </p:nvSpPr>
        <p:spPr>
          <a:xfrm>
            <a:off x="840959" y="1217034"/>
            <a:ext cx="7717800" cy="16716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accent2"/>
              </a:buClr>
              <a:buSzPts val="12000"/>
              <a:buFont typeface="Century Gothic"/>
              <a:buNone/>
            </a:pPr>
            <a:r>
              <a:rPr lang="en-US" sz="11500"/>
              <a:t>44,898</a:t>
            </a:r>
            <a:endParaRPr sz="11500"/>
          </a:p>
        </p:txBody>
      </p:sp>
      <p:grpSp>
        <p:nvGrpSpPr>
          <p:cNvPr id="367" name="Google Shape;367;p7"/>
          <p:cNvGrpSpPr/>
          <p:nvPr/>
        </p:nvGrpSpPr>
        <p:grpSpPr>
          <a:xfrm rot="10800000">
            <a:off x="2353996" y="4413168"/>
            <a:ext cx="883262" cy="242091"/>
            <a:chOff x="2300350" y="2601250"/>
            <a:chExt cx="2275275" cy="623625"/>
          </a:xfrm>
        </p:grpSpPr>
        <p:sp>
          <p:nvSpPr>
            <p:cNvPr id="368" name="Google Shape;368;p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4" name="Google Shape;374;p7"/>
          <p:cNvSpPr txBox="1"/>
          <p:nvPr/>
        </p:nvSpPr>
        <p:spPr>
          <a:xfrm>
            <a:off x="859559" y="244893"/>
            <a:ext cx="6825511" cy="535943"/>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0"/>
              <a:buFont typeface="Arial"/>
              <a:buNone/>
            </a:pPr>
            <a:r>
              <a:rPr lang="en-US" sz="4800" b="0" i="0" u="none" strike="noStrike" cap="none">
                <a:solidFill>
                  <a:schemeClr val="lt1"/>
                </a:solidFill>
                <a:latin typeface="Century Gothic"/>
                <a:ea typeface="Century Gothic"/>
                <a:cs typeface="Century Gothic"/>
                <a:sym typeface="Century Gothic"/>
              </a:rPr>
              <a:t>TOTAL NEWS ARTICLES</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subTitle" idx="1"/>
          </p:nvPr>
        </p:nvSpPr>
        <p:spPr>
          <a:xfrm>
            <a:off x="2378313" y="2664402"/>
            <a:ext cx="4344300" cy="4561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600" dirty="0"/>
              <a:t>Exploratory Data Analysis (EDA)</a:t>
            </a:r>
            <a:endParaRPr sz="1600" dirty="0"/>
          </a:p>
        </p:txBody>
      </p:sp>
      <p:sp>
        <p:nvSpPr>
          <p:cNvPr id="380" name="Google Shape;380;p8"/>
          <p:cNvSpPr txBox="1">
            <a:spLocks noGrp="1"/>
          </p:cNvSpPr>
          <p:nvPr>
            <p:ph type="title"/>
          </p:nvPr>
        </p:nvSpPr>
        <p:spPr>
          <a:xfrm>
            <a:off x="2399850" y="1723050"/>
            <a:ext cx="43443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200"/>
              <a:buFont typeface="Century Gothic"/>
              <a:buNone/>
            </a:pPr>
            <a:r>
              <a:rPr lang="en-US"/>
              <a:t>PROJECT </a:t>
            </a:r>
            <a:r>
              <a:rPr lang="en-US">
                <a:solidFill>
                  <a:schemeClr val="accent2"/>
                </a:solidFill>
              </a:rPr>
              <a:t>SECTION</a:t>
            </a:r>
            <a:endParaRPr>
              <a:solidFill>
                <a:schemeClr val="accent2"/>
              </a:solidFill>
            </a:endParaRPr>
          </a:p>
        </p:txBody>
      </p:sp>
      <p:grpSp>
        <p:nvGrpSpPr>
          <p:cNvPr id="381" name="Google Shape;381;p8"/>
          <p:cNvGrpSpPr/>
          <p:nvPr/>
        </p:nvGrpSpPr>
        <p:grpSpPr>
          <a:xfrm flipH="1">
            <a:off x="4130364" y="3694591"/>
            <a:ext cx="883262" cy="242091"/>
            <a:chOff x="2300350" y="2601250"/>
            <a:chExt cx="2275275" cy="623625"/>
          </a:xfrm>
        </p:grpSpPr>
        <p:sp>
          <p:nvSpPr>
            <p:cNvPr id="382" name="Google Shape;382;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
          <p:cNvGrpSpPr/>
          <p:nvPr/>
        </p:nvGrpSpPr>
        <p:grpSpPr>
          <a:xfrm>
            <a:off x="6397851" y="1075319"/>
            <a:ext cx="1252896" cy="51000"/>
            <a:chOff x="2915381" y="4104819"/>
            <a:chExt cx="1252896" cy="51000"/>
          </a:xfrm>
        </p:grpSpPr>
        <p:sp>
          <p:nvSpPr>
            <p:cNvPr id="390" name="Google Shape;390;p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8"/>
          <p:cNvGrpSpPr/>
          <p:nvPr/>
        </p:nvGrpSpPr>
        <p:grpSpPr>
          <a:xfrm rot="5400000">
            <a:off x="7822000" y="3988625"/>
            <a:ext cx="98902" cy="553090"/>
            <a:chOff x="4898850" y="4820550"/>
            <a:chExt cx="98902" cy="553090"/>
          </a:xfrm>
        </p:grpSpPr>
        <p:sp>
          <p:nvSpPr>
            <p:cNvPr id="405" name="Google Shape;405;p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8"/>
          <p:cNvGrpSpPr/>
          <p:nvPr/>
        </p:nvGrpSpPr>
        <p:grpSpPr>
          <a:xfrm>
            <a:off x="1632103" y="4389467"/>
            <a:ext cx="1105976" cy="133969"/>
            <a:chOff x="8183182" y="663852"/>
            <a:chExt cx="1475028" cy="178673"/>
          </a:xfrm>
        </p:grpSpPr>
        <p:grpSp>
          <p:nvGrpSpPr>
            <p:cNvPr id="411" name="Google Shape;411;p8"/>
            <p:cNvGrpSpPr/>
            <p:nvPr/>
          </p:nvGrpSpPr>
          <p:grpSpPr>
            <a:xfrm>
              <a:off x="8183182" y="774425"/>
              <a:ext cx="1178025" cy="68100"/>
              <a:chOff x="2024450" y="204150"/>
              <a:chExt cx="1178025" cy="68100"/>
            </a:xfrm>
          </p:grpSpPr>
          <p:sp>
            <p:nvSpPr>
              <p:cNvPr id="412" name="Google Shape;412;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
            <p:cNvGrpSpPr/>
            <p:nvPr/>
          </p:nvGrpSpPr>
          <p:grpSpPr>
            <a:xfrm>
              <a:off x="8480185" y="663852"/>
              <a:ext cx="1178025" cy="68100"/>
              <a:chOff x="2024450" y="204150"/>
              <a:chExt cx="1178025" cy="68100"/>
            </a:xfrm>
          </p:grpSpPr>
          <p:sp>
            <p:nvSpPr>
              <p:cNvPr id="423" name="Google Shape;423;p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9"/>
          <p:cNvSpPr txBox="1">
            <a:spLocks noGrp="1"/>
          </p:cNvSpPr>
          <p:nvPr>
            <p:ph type="title"/>
          </p:nvPr>
        </p:nvSpPr>
        <p:spPr>
          <a:xfrm>
            <a:off x="534983" y="83760"/>
            <a:ext cx="7053542" cy="7266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3100"/>
              <a:buFont typeface="Century Gothic"/>
              <a:buNone/>
            </a:pPr>
            <a:r>
              <a:rPr lang="en-US"/>
              <a:t>NEWS BASED ON </a:t>
            </a:r>
            <a:r>
              <a:rPr lang="en-US">
                <a:solidFill>
                  <a:schemeClr val="accent2"/>
                </a:solidFill>
              </a:rPr>
              <a:t>SUBJECT</a:t>
            </a:r>
            <a:endParaRPr>
              <a:solidFill>
                <a:schemeClr val="accent2"/>
              </a:solidFill>
            </a:endParaRPr>
          </a:p>
        </p:txBody>
      </p:sp>
      <p:sp>
        <p:nvSpPr>
          <p:cNvPr id="438" name="Google Shape;438;p9"/>
          <p:cNvSpPr txBox="1"/>
          <p:nvPr/>
        </p:nvSpPr>
        <p:spPr>
          <a:xfrm>
            <a:off x="6571171" y="1092283"/>
            <a:ext cx="2512201" cy="4003697"/>
          </a:xfrm>
          <a:prstGeom prst="rect">
            <a:avLst/>
          </a:prstGeom>
          <a:noFill/>
          <a:ln>
            <a:noFill/>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Clr>
                <a:srgbClr val="000000"/>
              </a:buClr>
              <a:buSzPts val="1800"/>
              <a:buFont typeface="Wingdings" panose="05000000000000000000" pitchFamily="2" charset="2"/>
              <a:buChar char="q"/>
            </a:pPr>
            <a:r>
              <a:rPr lang="en-US" b="0" i="0" u="none" strike="noStrike" cap="none" dirty="0">
                <a:solidFill>
                  <a:schemeClr val="lt1"/>
                </a:solidFill>
                <a:latin typeface="PT Sans"/>
                <a:ea typeface="PT Sans"/>
                <a:cs typeface="PT Sans"/>
                <a:sym typeface="PT Sans"/>
              </a:rPr>
              <a:t>After merging both the datasets together, it clearly shows that contribution of  ‘Politics News’ and ‘world News’ is more in the dataset </a:t>
            </a:r>
            <a:endParaRPr b="1" i="0" u="none" strike="noStrike" cap="none" dirty="0">
              <a:solidFill>
                <a:schemeClr val="lt1"/>
              </a:solidFill>
              <a:latin typeface="PT Sans"/>
              <a:ea typeface="PT Sans"/>
              <a:cs typeface="PT Sans"/>
              <a:sym typeface="PT Sans"/>
            </a:endParaRPr>
          </a:p>
        </p:txBody>
      </p:sp>
      <p:sp>
        <p:nvSpPr>
          <p:cNvPr id="439" name="Google Shape;439;p9"/>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9"/>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9"/>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9"/>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3" name="Google Shape;443;p9"/>
          <p:cNvGrpSpPr/>
          <p:nvPr/>
        </p:nvGrpSpPr>
        <p:grpSpPr>
          <a:xfrm>
            <a:off x="7809182" y="1196629"/>
            <a:ext cx="2250993" cy="228146"/>
            <a:chOff x="7809182" y="1151604"/>
            <a:chExt cx="2250993" cy="228146"/>
          </a:xfrm>
        </p:grpSpPr>
        <p:sp>
          <p:nvSpPr>
            <p:cNvPr id="444" name="Google Shape;444;p9"/>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9"/>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 name="Google Shape;446;p9"/>
          <p:cNvGrpSpPr/>
          <p:nvPr/>
        </p:nvGrpSpPr>
        <p:grpSpPr>
          <a:xfrm rot="5400000">
            <a:off x="1510906" y="410807"/>
            <a:ext cx="98902" cy="553090"/>
            <a:chOff x="4898850" y="4820550"/>
            <a:chExt cx="98902" cy="553090"/>
          </a:xfrm>
        </p:grpSpPr>
        <p:sp>
          <p:nvSpPr>
            <p:cNvPr id="447" name="Google Shape;447;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2" name="Google Shape;452;p9"/>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3" name="Google Shape;453;p9"/>
          <p:cNvPicPr preferRelativeResize="0"/>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a:stretch/>
        </p:blipFill>
        <p:spPr>
          <a:xfrm>
            <a:off x="36945" y="1092284"/>
            <a:ext cx="6499454" cy="4003697"/>
          </a:xfrm>
          <a:prstGeom prst="rect">
            <a:avLst/>
          </a:prstGeom>
          <a:noFill/>
          <a:ln>
            <a:noFill/>
          </a:ln>
          <a:effectLst>
            <a:glow rad="63500">
              <a:schemeClr val="accent6">
                <a:satMod val="175000"/>
                <a:alpha val="40000"/>
              </a:schemeClr>
            </a:glow>
            <a:outerShdw blurRad="152400" dist="317500" dir="5400000" sx="90000" sy="-19000" rotWithShape="0">
              <a:prstClr val="black">
                <a:alpha val="15000"/>
              </a:prstClr>
            </a:outerShdw>
            <a:reflection blurRad="6350" stA="52000" endA="300" endPos="35000" dir="5400000" sy="-100000" algn="bl" rotWithShape="0"/>
          </a:effectLst>
        </p:spPr>
      </p:pic>
    </p:spTree>
    <p:extLst>
      <p:ext uri="{BB962C8B-B14F-4D97-AF65-F5344CB8AC3E}">
        <p14:creationId xmlns:p14="http://schemas.microsoft.com/office/powerpoint/2010/main" val="91178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themeOverride>
</file>

<file path=docProps/app.xml><?xml version="1.0" encoding="utf-8"?>
<Properties xmlns="http://schemas.openxmlformats.org/officeDocument/2006/extended-properties" xmlns:vt="http://schemas.openxmlformats.org/officeDocument/2006/docPropsVTypes">
  <Template/>
  <TotalTime>857</TotalTime>
  <Words>1677</Words>
  <Application>Microsoft Office PowerPoint</Application>
  <PresentationFormat>On-screen Show (16:9)</PresentationFormat>
  <Paragraphs>252</Paragraphs>
  <Slides>46</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Noto Sans Symbols</vt:lpstr>
      <vt:lpstr>PT Sans</vt:lpstr>
      <vt:lpstr>Century Gothic</vt:lpstr>
      <vt:lpstr>Arial</vt:lpstr>
      <vt:lpstr>Wingdings</vt:lpstr>
      <vt:lpstr>Roboto Condensed Light</vt:lpstr>
      <vt:lpstr>Ion</vt:lpstr>
      <vt:lpstr>MACHINE LEARNING PROJECT  FAKE NEWS DETECTION</vt:lpstr>
      <vt:lpstr>GROUP - 6</vt:lpstr>
      <vt:lpstr>BUSINESS PROBLEM :</vt:lpstr>
      <vt:lpstr> PROJECT STATEMENT</vt:lpstr>
      <vt:lpstr>Pandas</vt:lpstr>
      <vt:lpstr>21,417</vt:lpstr>
      <vt:lpstr>44,898</vt:lpstr>
      <vt:lpstr>PROJECT SECTION</vt:lpstr>
      <vt:lpstr>NEWS BASED ON SUBJECT</vt:lpstr>
      <vt:lpstr>NEWS BASED ON SUBJECT</vt:lpstr>
      <vt:lpstr>NEWS BASED ON CATEGORY</vt:lpstr>
      <vt:lpstr>NEWS BASED ON CATEGORY</vt:lpstr>
      <vt:lpstr>VISUALIZE BALANCING OF  NEWS</vt:lpstr>
      <vt:lpstr>VISUALIZE Contribution OF  NEWS</vt:lpstr>
      <vt:lpstr>PowerPoint Presentation</vt:lpstr>
      <vt:lpstr>VISUALIZE FREQUENTLY USED WORDS IN   TRUE NEWS ARTICLES</vt:lpstr>
      <vt:lpstr>VISUALIZE FREQUENTLY USED WORDS IN   FAKE NEWS ARTICLES</vt:lpstr>
      <vt:lpstr>VISUALIZE NUMBER OF CHARACTERS AVAILABLE IN    TRUE AND FAKE NEWS ARTICLES</vt:lpstr>
      <vt:lpstr>VISUALIZE NUMBER OF TEXTS AVAILABLE IN    TRUE AND FAKE NEWS ARTICLES</vt:lpstr>
      <vt:lpstr>PROJECT SECTION</vt:lpstr>
      <vt:lpstr>MODELS USED</vt:lpstr>
      <vt:lpstr>NAIVE BAYES CLASSIFIER</vt:lpstr>
      <vt:lpstr>CONFUSION MATRIX FOR NAIVE BAYES</vt:lpstr>
      <vt:lpstr>LOGISTIC REGRESSION</vt:lpstr>
      <vt:lpstr>CONFUSION MATRIX FOR LOGISTIC REGRESSION</vt:lpstr>
      <vt:lpstr>SUPPORT VECTOR MACHINE (SVM)  CLASSIFFIER</vt:lpstr>
      <vt:lpstr>CONFUSION MATRIX FOR SVM CLASSIFIER</vt:lpstr>
      <vt:lpstr>RANDOM FOREST</vt:lpstr>
      <vt:lpstr>CONFUSION MATRIX FOR RANDOM FOREST</vt:lpstr>
      <vt:lpstr>GRADIENT BOOST</vt:lpstr>
      <vt:lpstr>CONFUSION MATRIX FOR GRADIENT BOOST</vt:lpstr>
      <vt:lpstr>RIDGE CLASSIFIER</vt:lpstr>
      <vt:lpstr>CONFUSION MATRIX FOR RIDGE CLASSIFIER</vt:lpstr>
      <vt:lpstr>DECISION TREE</vt:lpstr>
      <vt:lpstr>CONFUSION MATRIX FOR DECISION TREE</vt:lpstr>
      <vt:lpstr>COMBINED CONFUSION MATRIX</vt:lpstr>
      <vt:lpstr>ACCURACY</vt:lpstr>
      <vt:lpstr>MODEL EVALUATION</vt:lpstr>
      <vt:lpstr> </vt:lpstr>
      <vt:lpstr>MODEL DEPLOYMENT</vt:lpstr>
      <vt:lpstr>WEBPAGE</vt:lpstr>
      <vt:lpstr>FINAL WEBPAGE TO PREDICT NEWS</vt:lpstr>
      <vt:lpstr>CHALLENGES FACED</vt:lpstr>
      <vt:lpstr>HOW DID WE OVERCOME CHALLENGES FACED</vt:lpstr>
      <vt:lpstr>Mayur 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FAKE NEWS DETECTION</dc:title>
  <cp:lastModifiedBy>Mayur</cp:lastModifiedBy>
  <cp:revision>116</cp:revision>
  <dcterms:modified xsi:type="dcterms:W3CDTF">2023-08-21T12:22:10Z</dcterms:modified>
</cp:coreProperties>
</file>